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5" r:id="rId16"/>
    <p:sldId id="276" r:id="rId17"/>
    <p:sldId id="277" r:id="rId18"/>
    <p:sldId id="278" r:id="rId19"/>
    <p:sldId id="279" r:id="rId20"/>
    <p:sldId id="296" r:id="rId21"/>
    <p:sldId id="280" r:id="rId22"/>
    <p:sldId id="281" r:id="rId23"/>
    <p:sldId id="283" r:id="rId24"/>
    <p:sldId id="284" r:id="rId25"/>
    <p:sldId id="288" r:id="rId26"/>
    <p:sldId id="289" r:id="rId27"/>
    <p:sldId id="290" r:id="rId28"/>
    <p:sldId id="291" r:id="rId29"/>
    <p:sldId id="293" r:id="rId30"/>
    <p:sldId id="297" r:id="rId31"/>
    <p:sldId id="298" r:id="rId32"/>
    <p:sldId id="295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</c:v>
                </c:pt>
                <c:pt idx="1">
                  <c:v>НДФЛ</c:v>
                </c:pt>
                <c:pt idx="2">
                  <c:v>Акцизы 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6824.2</c:v>
                </c:pt>
                <c:pt idx="1">
                  <c:v>2928.5</c:v>
                </c:pt>
                <c:pt idx="2">
                  <c:v>790.4</c:v>
                </c:pt>
                <c:pt idx="3">
                  <c:v>953.2</c:v>
                </c:pt>
                <c:pt idx="4">
                  <c:v>2142.6</c:v>
                </c:pt>
                <c:pt idx="5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</c:v>
                </c:pt>
                <c:pt idx="1">
                  <c:v>НДФЛ</c:v>
                </c:pt>
                <c:pt idx="2">
                  <c:v>Акцизы 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6880.6</c:v>
                </c:pt>
                <c:pt idx="1">
                  <c:v>3280</c:v>
                </c:pt>
                <c:pt idx="2">
                  <c:v>1006.9</c:v>
                </c:pt>
                <c:pt idx="3">
                  <c:v>1470.2</c:v>
                </c:pt>
                <c:pt idx="4">
                  <c:v>1116.0999999999999</c:v>
                </c:pt>
                <c:pt idx="5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85984"/>
        <c:axId val="136995968"/>
      </c:barChart>
      <c:catAx>
        <c:axId val="136985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95968"/>
        <c:crosses val="autoZero"/>
        <c:auto val="1"/>
        <c:lblAlgn val="ctr"/>
        <c:lblOffset val="100"/>
        <c:noMultiLvlLbl val="0"/>
      </c:catAx>
      <c:valAx>
        <c:axId val="1369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8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87933029981131E-2"/>
          <c:y val="4.0849948296343142E-2"/>
          <c:w val="0.60359147337212438"/>
          <c:h val="0.91830010340731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191.5</c:v>
                </c:pt>
                <c:pt idx="1">
                  <c:v>151.4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Найм жилья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380.2</c:v>
                </c:pt>
                <c:pt idx="1">
                  <c:v>331.8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 услуги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890.5</c:v>
                </c:pt>
                <c:pt idx="1">
                  <c:v>695.8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 налоговые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21.8</c:v>
                </c:pt>
                <c:pt idx="1">
                  <c:v>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Невыясненные поступления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-4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Инициативные платежи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685.5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231872"/>
        <c:axId val="149241856"/>
      </c:barChart>
      <c:catAx>
        <c:axId val="14923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241856"/>
        <c:crosses val="autoZero"/>
        <c:auto val="1"/>
        <c:lblAlgn val="ctr"/>
        <c:lblOffset val="100"/>
        <c:noMultiLvlLbl val="0"/>
      </c:catAx>
      <c:valAx>
        <c:axId val="14924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23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11198.57</c:v>
                </c:pt>
                <c:pt idx="1">
                  <c:v>15983.9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 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1437.1</c:v>
                </c:pt>
                <c:pt idx="1">
                  <c:v>1437.1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3813.2</c:v>
                </c:pt>
                <c:pt idx="1">
                  <c:v>5730.2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266.7</c:v>
                </c:pt>
                <c:pt idx="1">
                  <c:v>355.5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2837.2</c:v>
                </c:pt>
                <c:pt idx="1">
                  <c:v>5261.1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2850.3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886720"/>
        <c:axId val="155888256"/>
      </c:barChart>
      <c:catAx>
        <c:axId val="15588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888256"/>
        <c:crosses val="autoZero"/>
        <c:auto val="1"/>
        <c:lblAlgn val="ctr"/>
        <c:lblOffset val="100"/>
        <c:noMultiLvlLbl val="0"/>
      </c:catAx>
      <c:valAx>
        <c:axId val="15588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886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25560">
          <a:noFill/>
        </a:ln>
      </c:spPr>
    </c:sideWall>
    <c:backWall>
      <c:thickness val="0"/>
      <c:spPr>
        <a:noFill/>
        <a:ln w="2556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5640834575260802"/>
          <c:h val="0.78139284753966098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891A7"/>
            </a:solidFill>
            <a:ln>
              <a:noFill/>
            </a:ln>
          </c:spPr>
          <c:invertIfNegative val="0"/>
          <c:dPt>
            <c:idx val="0"/>
            <c:invertIfNegative val="1"/>
            <c:bubble3D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invertIfNegative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45.4</c:v>
                </c:pt>
                <c:pt idx="1">
                  <c:v>66.099999999999994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346560"/>
        <c:axId val="167348096"/>
        <c:axId val="0"/>
      </c:bar3DChart>
      <c:catAx>
        <c:axId val="167346560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extTo"/>
        <c:crossAx val="167348096"/>
        <c:crosses val="autoZero"/>
        <c:auto val="1"/>
        <c:lblAlgn val="ctr"/>
        <c:lblOffset val="100"/>
        <c:noMultiLvlLbl val="1"/>
      </c:catAx>
      <c:valAx>
        <c:axId val="167348096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one"/>
        <c:crossAx val="167346560"/>
        <c:crosses val="autoZero"/>
        <c:crossBetween val="between"/>
      </c:valAx>
    </c:plotArea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2.0241518113858499E-2"/>
          <c:y val="5.4848835288286803E-2"/>
          <c:w val="0.95882691201840098"/>
          <c:h val="0.85032215430365099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891A7"/>
            </a:solidFill>
            <a:ln>
              <a:noFill/>
            </a:ln>
          </c:spPr>
          <c:invertIfNegative val="0"/>
          <c:dPt>
            <c:idx val="0"/>
            <c:invertIfNegative val="1"/>
            <c:bubble3D val="0"/>
            <c:spPr>
              <a:solidFill>
                <a:srgbClr val="004586"/>
              </a:solidFill>
              <a:ln>
                <a:noFill/>
              </a:ln>
            </c:spPr>
          </c:dPt>
          <c:dPt>
            <c:idx val="1"/>
            <c:invertIfNegative val="1"/>
            <c:bubble3D val="0"/>
            <c:spPr>
              <a:solidFill>
                <a:srgbClr val="FF420E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37.299999999999997</c:v>
                </c:pt>
                <c:pt idx="1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133952"/>
        <c:axId val="167135488"/>
        <c:axId val="0"/>
      </c:bar3DChart>
      <c:catAx>
        <c:axId val="167133952"/>
        <c:scaling>
          <c:orientation val="minMax"/>
        </c:scaling>
        <c:delete val="1"/>
        <c:axPos val="b"/>
        <c:numFmt formatCode="dd/mm/yyyy" sourceLinked="1"/>
        <c:majorTickMark val="cross"/>
        <c:minorTickMark val="cross"/>
        <c:tickLblPos val="nextTo"/>
        <c:crossAx val="167135488"/>
        <c:crosses val="autoZero"/>
        <c:auto val="1"/>
        <c:lblAlgn val="ctr"/>
        <c:lblOffset val="100"/>
        <c:noMultiLvlLbl val="1"/>
      </c:catAx>
      <c:valAx>
        <c:axId val="167135488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one"/>
        <c:crossAx val="167133952"/>
        <c:crosses val="autoZero"/>
        <c:crossBetween val="between"/>
      </c:valAx>
    </c:plotArea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0.13228</cdr:x>
      <cdr:y>0.28015</cdr:y>
    </cdr:from>
    <cdr:to>
      <cdr:x>0.16063</cdr:x>
      <cdr:y>0.43243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1457272"/>
          <a:ext cx="21602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6 824,2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0.16063</cdr:x>
      <cdr:y>0.294</cdr:y>
    </cdr:from>
    <cdr:to>
      <cdr:x>0.19843</cdr:x>
      <cdr:y>0.47395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1529280"/>
          <a:ext cx="288032" cy="936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   6 880,6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0.26173</cdr:x>
      <cdr:y>0.3909</cdr:y>
    </cdr:from>
    <cdr:to>
      <cdr:x>0.29292</cdr:x>
      <cdr:y>0.52933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94604" y="2033336"/>
          <a:ext cx="2376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0.24567</cdr:x>
      <cdr:y>0.3909</cdr:y>
    </cdr:from>
    <cdr:to>
      <cdr:x>0.28347</cdr:x>
      <cdr:y>0.51549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2033336"/>
          <a:ext cx="2880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2 928,5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0.28347</cdr:x>
      <cdr:y>0.3909</cdr:y>
    </cdr:from>
    <cdr:to>
      <cdr:x>0.33071</cdr:x>
      <cdr:y>0.51549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60240" y="2033336"/>
          <a:ext cx="3600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3 280,0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0.37796</cdr:x>
      <cdr:y>0.46012</cdr:y>
    </cdr:from>
    <cdr:to>
      <cdr:x>0.41575</cdr:x>
      <cdr:y>0.54317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80320" y="2393376"/>
          <a:ext cx="2880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790,4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0.4252</cdr:x>
      <cdr:y>0.46012</cdr:y>
    </cdr:from>
    <cdr:to>
      <cdr:x>0.45355</cdr:x>
      <cdr:y>0.55702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40360" y="2393376"/>
          <a:ext cx="2160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1006,9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0.54798</cdr:x>
      <cdr:y>0.59855</cdr:y>
    </cdr:from>
    <cdr:to>
      <cdr:x>0.66797</cdr:x>
      <cdr:y>0.77434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76024" y="3113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0.51024</cdr:x>
      <cdr:y>0.43243</cdr:y>
    </cdr:from>
    <cdr:to>
      <cdr:x>0.54798</cdr:x>
      <cdr:y>0.54317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88432" y="2249360"/>
          <a:ext cx="28759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953,2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0.54798</cdr:x>
      <cdr:y>0.44627</cdr:y>
    </cdr:from>
    <cdr:to>
      <cdr:x>0.58583</cdr:x>
      <cdr:y>0.55702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76024" y="2321368"/>
          <a:ext cx="2884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1470,2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0.63308</cdr:x>
      <cdr:y>0.41859</cdr:y>
    </cdr:from>
    <cdr:to>
      <cdr:x>0.67087</cdr:x>
      <cdr:y>0.54317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24536" y="2177352"/>
          <a:ext cx="2880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2142,6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0.67087</cdr:x>
      <cdr:y>0.41859</cdr:y>
    </cdr:from>
    <cdr:to>
      <cdr:x>0.70867</cdr:x>
      <cdr:y>0.54317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12568" y="2177352"/>
          <a:ext cx="28803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1116,1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0.75591</cdr:x>
      <cdr:y>0.47395</cdr:y>
    </cdr:from>
    <cdr:to>
      <cdr:x>0.79371</cdr:x>
      <cdr:y>0.57129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760640" y="2465320"/>
          <a:ext cx="288032" cy="506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9,5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0.79371</cdr:x>
      <cdr:y>0.47395</cdr:y>
    </cdr:from>
    <cdr:to>
      <cdr:x>0.82853</cdr:x>
      <cdr:y>0.54317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048672" y="2465320"/>
          <a:ext cx="265392" cy="36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7,4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0.12988</cdr:x>
      <cdr:y>0.73846</cdr:y>
    </cdr:from>
    <cdr:to>
      <cdr:x>0.17745</cdr:x>
      <cdr:y>0.86154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3040" y="3456384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191,5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0.17745</cdr:x>
      <cdr:y>0.60258</cdr:y>
    </cdr:from>
    <cdr:to>
      <cdr:x>0.20597</cdr:x>
      <cdr:y>0.84615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3080" y="2820392"/>
          <a:ext cx="215840" cy="1140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l"/>
          <a:r>
            <a:rPr lang="ru-RU" sz="1100" b="1" dirty="0" smtClean="0"/>
            <a:t>380,2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0.20597</cdr:x>
      <cdr:y>0.58389</cdr:y>
    </cdr:from>
    <cdr:to>
      <cdr:x>0.25356</cdr:x>
      <cdr:y>0.86154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58920" y="2732912"/>
          <a:ext cx="360224" cy="1299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890,5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0.27201</cdr:x>
      <cdr:y>0.80464</cdr:y>
    </cdr:from>
    <cdr:to>
      <cdr:x>0.39282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8780" y="41044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21,8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0.27201</cdr:x>
      <cdr:y>0.83077</cdr:y>
    </cdr:from>
    <cdr:to>
      <cdr:x>0.2821</cdr:x>
      <cdr:y>0.84615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2058780" y="3888432"/>
          <a:ext cx="7638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0.42957</cdr:x>
      <cdr:y>0.76923</cdr:y>
    </cdr:from>
    <cdr:to>
      <cdr:x>0.47238</cdr:x>
      <cdr:y>0.87692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51292" y="3600400"/>
          <a:ext cx="3240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151,4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0.46217</cdr:x>
      <cdr:y>0.67011</cdr:y>
    </cdr:from>
    <cdr:to>
      <cdr:x>0.51994</cdr:x>
      <cdr:y>0.86154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498060" y="3136472"/>
          <a:ext cx="437220" cy="895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331,8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0.51043</cdr:x>
      <cdr:y>0.63385</cdr:y>
    </cdr:from>
    <cdr:to>
      <cdr:x>0.55276</cdr:x>
      <cdr:y>0.86154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63360" y="2966732"/>
          <a:ext cx="320320" cy="1065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695,8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0.55276</cdr:x>
      <cdr:y>0.76923</cdr:y>
    </cdr:from>
    <cdr:to>
      <cdr:x>0.62234</cdr:x>
      <cdr:y>0.83077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83680" y="3600400"/>
          <a:ext cx="5266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9,6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0.56752</cdr:x>
      <cdr:y>0.8</cdr:y>
    </cdr:from>
    <cdr:to>
      <cdr:x>0.58163</cdr:x>
      <cdr:y>0.86154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4295408" y="3744416"/>
          <a:ext cx="10679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0.56752</cdr:x>
      <cdr:y>0.67011</cdr:y>
    </cdr:from>
    <cdr:to>
      <cdr:x>0.63411</cdr:x>
      <cdr:y>0.78462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95408" y="3136472"/>
          <a:ext cx="504056" cy="535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-4,0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0.59606</cdr:x>
      <cdr:y>0.70769</cdr:y>
    </cdr:from>
    <cdr:to>
      <cdr:x>0.60557</cdr:x>
      <cdr:y>0.87692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4511432" y="3312368"/>
          <a:ext cx="7200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0.62353</cdr:x>
      <cdr:y>0.61538</cdr:y>
    </cdr:from>
    <cdr:to>
      <cdr:x>0.67217</cdr:x>
      <cdr:y>0.86154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719360" y="2880320"/>
          <a:ext cx="368136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685,5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0.20062</cdr:x>
      <cdr:y>0.71319</cdr:y>
    </cdr:from>
    <cdr:to>
      <cdr:x>0.398</cdr:x>
      <cdr:y>0.84977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3824" y="3760192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</a:t>
          </a:r>
        </a:p>
        <a:p xmlns:a="http://schemas.openxmlformats.org/drawingml/2006/main">
          <a:r>
            <a:rPr lang="ru-RU" sz="1100" b="1" dirty="0" smtClean="0"/>
            <a:t>     9 006,3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0.19075</cdr:x>
      <cdr:y>0.59027</cdr:y>
    </cdr:from>
    <cdr:to>
      <cdr:x>0.38813</cdr:x>
      <cdr:y>0.6449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1816" y="3112120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</a:t>
          </a:r>
          <a:r>
            <a:rPr lang="ru-RU" sz="1100" b="1" dirty="0" smtClean="0"/>
            <a:t>1 108,9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0.21049</cdr:x>
      <cdr:y>0.52198</cdr:y>
    </cdr:from>
    <cdr:to>
      <cdr:x>0.32892</cdr:x>
      <cdr:y>0.59027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5832" y="2752081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3 356,4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0.48683</cdr:x>
      <cdr:y>0.60393</cdr:y>
    </cdr:from>
    <cdr:to>
      <cdr:x>0.64472</cdr:x>
      <cdr:y>0.75416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52136" y="3184128"/>
          <a:ext cx="115204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15 983,9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0.48683</cdr:x>
      <cdr:y>0.46735</cdr:y>
    </cdr:from>
    <cdr:to>
      <cdr:x>0.61511</cdr:x>
      <cdr:y>0.52198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52136" y="2464049"/>
          <a:ext cx="9360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  1 437,1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0.50656</cdr:x>
      <cdr:y>0.35809</cdr:y>
    </cdr:from>
    <cdr:to>
      <cdr:x>0.62498</cdr:x>
      <cdr:y>0.46735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96072" y="188798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5 730,2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0.63485</cdr:x>
      <cdr:y>0.31712</cdr:y>
    </cdr:from>
    <cdr:to>
      <cdr:x>0.72367</cdr:x>
      <cdr:y>0.35809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32176" y="1671960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355,5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0.61511</cdr:x>
      <cdr:y>0.33078</cdr:y>
    </cdr:from>
    <cdr:to>
      <cdr:x>0.65459</cdr:x>
      <cdr:y>0.33078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4488160" y="1743968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0.50656</cdr:x>
      <cdr:y>0.20786</cdr:y>
    </cdr:from>
    <cdr:to>
      <cdr:x>0.60524</cdr:x>
      <cdr:y>0.30346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96072" y="1095896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5 261,1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0.50656</cdr:x>
      <cdr:y>0.12591</cdr:y>
    </cdr:from>
    <cdr:to>
      <cdr:x>0.61511</cdr:x>
      <cdr:y>0.1942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96072" y="66384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2 850,3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41175D-13DC-44CE-9E1D-547986047F7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17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4587" cy="3717925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0960" cy="4461120"/>
          </a:xfrm>
          <a:prstGeom prst="rect">
            <a:avLst/>
          </a:prstGeom>
        </p:spPr>
        <p:txBody>
          <a:bodyPr lIns="92160" rIns="9216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3850200" y="9430920"/>
            <a:ext cx="2937960" cy="48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rIns="92160" anchor="b"/>
          <a:lstStyle/>
          <a:p>
            <a:pPr algn="r">
              <a:lnSpc>
                <a:spcPct val="100000"/>
              </a:lnSpc>
            </a:pPr>
            <a:fld id="{A31600CE-F483-4A74-B0C6-6F571E0CAB3C}" type="slidenum">
              <a:rPr lang="ru-RU" sz="13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-815760" y="-815760"/>
            <a:ext cx="1633680" cy="163368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68840" y="21240"/>
            <a:ext cx="1697040" cy="169704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 rot="2315400">
            <a:off x="182160" y="1051200"/>
            <a:ext cx="1120680" cy="109764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EFAF6">
                  <a:alpha val="75000"/>
                </a:srgbClr>
              </a:gs>
              <a:gs pos="100000">
                <a:srgbClr val="FFFFFB">
                  <a:alpha val="60000"/>
                </a:srgb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1013040" y="0"/>
            <a:ext cx="812592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014840" y="0"/>
            <a:ext cx="68040" cy="6852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71360" y="437760"/>
            <a:ext cx="7965136" cy="37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6600" b="1" strike="noStrike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Отчет </a:t>
            </a: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об исполнении </a:t>
            </a:r>
            <a:r>
              <a:rPr dirty="0"/>
              <a:t/>
            </a:r>
            <a:br>
              <a:rPr dirty="0"/>
            </a:br>
            <a:r>
              <a:rPr lang="ru-RU" sz="6600" b="1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бю</a:t>
            </a:r>
            <a:r>
              <a:rPr lang="ru-RU" sz="6600" b="1" strike="noStrike" spc="-1" dirty="0" smtClean="0">
                <a:solidFill>
                  <a:srgbClr val="FF6600"/>
                </a:solidFill>
                <a:latin typeface="Monotype Corsiva"/>
                <a:ea typeface="DejaVu Sans"/>
              </a:rPr>
              <a:t>джета Стуловского сельского поселения </a:t>
            </a:r>
            <a:r>
              <a:rPr dirty="0"/>
              <a:t/>
            </a:r>
            <a:br>
              <a:rPr dirty="0"/>
            </a:b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за  </a:t>
            </a:r>
            <a:r>
              <a:rPr lang="ru-RU" sz="6600" b="1" i="1" strike="noStrike" spc="-1" dirty="0" smtClean="0">
                <a:solidFill>
                  <a:srgbClr val="FF6600"/>
                </a:solidFill>
                <a:latin typeface="Arial"/>
                <a:ea typeface="DejaVu Sans"/>
              </a:rPr>
              <a:t>2022 </a:t>
            </a:r>
            <a:r>
              <a:rPr lang="ru-RU" sz="6600" b="1" strike="noStrike" spc="-1" dirty="0">
                <a:solidFill>
                  <a:srgbClr val="FF6600"/>
                </a:solidFill>
                <a:latin typeface="Monotype Corsiva"/>
                <a:ea typeface="DejaVu Sans"/>
              </a:rPr>
              <a:t>год</a:t>
            </a:r>
            <a:r>
              <a:rPr dirty="0"/>
              <a:t/>
            </a:r>
            <a:br>
              <a:rPr dirty="0"/>
            </a:br>
            <a:endParaRPr lang="ru-RU" sz="6600" b="0" strike="noStrike" spc="-1" dirty="0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399240" y="-452880"/>
            <a:ext cx="8345160" cy="90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1071360" y="4929120"/>
            <a:ext cx="7769160" cy="11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4" name="Picture 14"/>
          <p:cNvPicPr/>
          <p:nvPr/>
        </p:nvPicPr>
        <p:blipFill>
          <a:blip r:embed="rId2"/>
          <a:stretch/>
        </p:blipFill>
        <p:spPr>
          <a:xfrm>
            <a:off x="5840280" y="4221000"/>
            <a:ext cx="3269880" cy="21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5869974" y="3929940"/>
            <a:ext cx="1072800" cy="575640"/>
          </a:xfrm>
          <a:prstGeom prst="rect">
            <a:avLst/>
          </a:prstGeom>
          <a:solidFill>
            <a:srgbClr val="FFFFFF">
              <a:alpha val="90000"/>
            </a:srgbClr>
          </a:solidFill>
          <a:ln w="15840">
            <a:solidFill>
              <a:srgbClr val="9BBB59"/>
            </a:solidFill>
            <a:miter/>
          </a:ln>
          <a:effectLst>
            <a:outerShdw dist="38160" dir="540000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2400" dirty="0" smtClean="0"/>
              <a:t>0,1%</a:t>
            </a:r>
            <a:endParaRPr lang="ru-RU" sz="2400" dirty="0"/>
          </a:p>
        </p:txBody>
      </p:sp>
      <p:grpSp>
        <p:nvGrpSpPr>
          <p:cNvPr id="337" name="Group 2"/>
          <p:cNvGrpSpPr/>
          <p:nvPr/>
        </p:nvGrpSpPr>
        <p:grpSpPr>
          <a:xfrm>
            <a:off x="1187280" y="3789360"/>
            <a:ext cx="1006200" cy="428400"/>
            <a:chOff x="1187280" y="3789360"/>
            <a:chExt cx="1006200" cy="428400"/>
          </a:xfrm>
        </p:grpSpPr>
        <p:sp>
          <p:nvSpPr>
            <p:cNvPr id="338" name="CustomShape 3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4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1,2%</a:t>
              </a:r>
              <a:endParaRPr lang="ru-RU" sz="2700" b="0" strike="noStrike" spc="-1">
                <a:latin typeface="Arial"/>
              </a:endParaRPr>
            </a:p>
          </p:txBody>
        </p:sp>
      </p:grpSp>
      <p:sp>
        <p:nvSpPr>
          <p:cNvPr id="340" name="CustomShape 5"/>
          <p:cNvSpPr/>
          <p:nvPr/>
        </p:nvSpPr>
        <p:spPr>
          <a:xfrm>
            <a:off x="1111100" y="2642760"/>
            <a:ext cx="1804716" cy="2511360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НДФЛ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3 280,0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3059832" y="2475922"/>
            <a:ext cx="2448272" cy="2925927"/>
          </a:xfrm>
          <a:prstGeom prst="rect">
            <a:avLst/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Налоги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 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имущество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2 586,3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7308304" y="2475923"/>
            <a:ext cx="1582976" cy="128700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Акцизы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1 006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,9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43" name="Line 8"/>
          <p:cNvSpPr/>
          <p:nvPr/>
        </p:nvSpPr>
        <p:spPr>
          <a:xfrm>
            <a:off x="4691048" y="1814450"/>
            <a:ext cx="360" cy="57168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9"/>
          <p:cNvSpPr/>
          <p:nvPr/>
        </p:nvSpPr>
        <p:spPr>
          <a:xfrm>
            <a:off x="2000160" y="1785960"/>
            <a:ext cx="360" cy="85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0"/>
          <p:cNvSpPr/>
          <p:nvPr/>
        </p:nvSpPr>
        <p:spPr>
          <a:xfrm>
            <a:off x="642960" y="0"/>
            <a:ext cx="7984800" cy="114408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ОСНОВНЫЕ ИСТОЧНИКИ ФОРМИРОВАНИЯ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НАЛОГОВЫХ ДОХОДОВ, </a:t>
            </a: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endParaRPr lang="ru-RU" sz="2800" b="0" strike="noStrike" spc="-1" dirty="0">
              <a:latin typeface="Arial"/>
            </a:endParaRPr>
          </a:p>
        </p:txBody>
      </p:sp>
      <p:grpSp>
        <p:nvGrpSpPr>
          <p:cNvPr id="346" name="Group 11"/>
          <p:cNvGrpSpPr/>
          <p:nvPr/>
        </p:nvGrpSpPr>
        <p:grpSpPr>
          <a:xfrm>
            <a:off x="7885080" y="3933720"/>
            <a:ext cx="1006200" cy="502920"/>
            <a:chOff x="7885080" y="3933720"/>
            <a:chExt cx="1006200" cy="502920"/>
          </a:xfrm>
        </p:grpSpPr>
        <p:sp>
          <p:nvSpPr>
            <p:cNvPr id="347" name="CustomShape 12"/>
            <p:cNvSpPr/>
            <p:nvPr/>
          </p:nvSpPr>
          <p:spPr>
            <a:xfrm>
              <a:off x="7885080" y="3933720"/>
              <a:ext cx="1006200" cy="50292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3"/>
            <p:cNvSpPr/>
            <p:nvPr/>
          </p:nvSpPr>
          <p:spPr>
            <a:xfrm>
              <a:off x="7885080" y="3933720"/>
              <a:ext cx="1006200" cy="5029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14,6%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349" name="Group 14"/>
          <p:cNvGrpSpPr/>
          <p:nvPr/>
        </p:nvGrpSpPr>
        <p:grpSpPr>
          <a:xfrm>
            <a:off x="1259632" y="5229360"/>
            <a:ext cx="1139040" cy="575640"/>
            <a:chOff x="1928880" y="5229360"/>
            <a:chExt cx="1139040" cy="575640"/>
          </a:xfrm>
        </p:grpSpPr>
        <p:sp>
          <p:nvSpPr>
            <p:cNvPr id="350" name="CustomShape 15"/>
            <p:cNvSpPr/>
            <p:nvPr/>
          </p:nvSpPr>
          <p:spPr>
            <a:xfrm>
              <a:off x="1928880" y="5229360"/>
              <a:ext cx="1139040" cy="5688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6"/>
            <p:cNvSpPr/>
            <p:nvPr/>
          </p:nvSpPr>
          <p:spPr>
            <a:xfrm>
              <a:off x="2012400" y="5301360"/>
              <a:ext cx="1055520" cy="5036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400" b="0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47,7</a:t>
              </a: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sp>
        <p:nvSpPr>
          <p:cNvPr id="352" name="CustomShape 17"/>
          <p:cNvSpPr/>
          <p:nvPr/>
        </p:nvSpPr>
        <p:spPr>
          <a:xfrm rot="10800000" flipV="1">
            <a:off x="29960280" y="15129720"/>
            <a:ext cx="1071360" cy="42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bg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333300"/>
                </a:solidFill>
                <a:latin typeface="Arial"/>
                <a:ea typeface="DejaVu Sans"/>
              </a:rPr>
              <a:t>37,5</a:t>
            </a:r>
            <a:r>
              <a:rPr lang="ru-RU" sz="2800" b="0" strike="noStrike" spc="-1">
                <a:solidFill>
                  <a:srgbClr val="333300"/>
                </a:solidFill>
                <a:latin typeface="Arial"/>
                <a:ea typeface="DejaVu Sans"/>
              </a:rPr>
              <a:t>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53" name="CustomShape 18"/>
          <p:cNvSpPr/>
          <p:nvPr/>
        </p:nvSpPr>
        <p:spPr>
          <a:xfrm>
            <a:off x="4016520" y="5517180"/>
            <a:ext cx="1055520" cy="575640"/>
          </a:xfrm>
          <a:prstGeom prst="rect">
            <a:avLst/>
          </a:prstGeom>
          <a:noFill/>
          <a:ln>
            <a:solidFill>
              <a:srgbClr val="579835"/>
            </a:solidFill>
          </a:ln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37,6</a:t>
            </a:r>
            <a:r>
              <a:rPr lang="ru-RU" sz="27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%</a:t>
            </a:r>
            <a:endParaRPr lang="ru-RU" sz="2700" b="0" strike="noStrike" spc="-1" dirty="0">
              <a:latin typeface="Arial"/>
            </a:endParaRPr>
          </a:p>
        </p:txBody>
      </p:sp>
      <p:sp>
        <p:nvSpPr>
          <p:cNvPr id="354" name="CustomShape 19"/>
          <p:cNvSpPr/>
          <p:nvPr/>
        </p:nvSpPr>
        <p:spPr>
          <a:xfrm>
            <a:off x="2771640" y="1196640"/>
            <a:ext cx="3816000" cy="586080"/>
          </a:xfrm>
          <a:prstGeom prst="rect">
            <a:avLst/>
          </a:prstGeom>
          <a:solidFill>
            <a:srgbClr val="CCFFCC"/>
          </a:solidFill>
          <a:ln>
            <a:solidFill>
              <a:srgbClr val="579835"/>
            </a:solidFill>
          </a:ln>
          <a:effectLst>
            <a:innerShdw blurRad="63500" dist="50800" dir="5400000">
              <a:schemeClr val="bg1">
                <a:lumMod val="8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ВСЕГО  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6 880,6 тыс.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рублей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55" name="CustomShape 20"/>
          <p:cNvSpPr/>
          <p:nvPr/>
        </p:nvSpPr>
        <p:spPr>
          <a:xfrm rot="5400000">
            <a:off x="7146000" y="2142000"/>
            <a:ext cx="711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21"/>
          <p:cNvSpPr/>
          <p:nvPr/>
        </p:nvSpPr>
        <p:spPr>
          <a:xfrm flipV="1">
            <a:off x="971640" y="1727280"/>
            <a:ext cx="7560360" cy="45360"/>
          </a:xfrm>
          <a:prstGeom prst="mathMinus">
            <a:avLst>
              <a:gd name="adj1" fmla="val 2352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22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3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4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" name="Прямая со стрелкой 2"/>
          <p:cNvCxnSpPr/>
          <p:nvPr/>
        </p:nvCxnSpPr>
        <p:spPr>
          <a:xfrm>
            <a:off x="6587640" y="1772640"/>
            <a:ext cx="0" cy="725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52120" y="2524117"/>
            <a:ext cx="1508508" cy="1265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Госпошлина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7,4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250920" y="228600"/>
            <a:ext cx="8732520" cy="81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Поступление НДФЛ в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 поселения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0" y="1152000"/>
            <a:ext cx="9135720" cy="1003320"/>
          </a:xfrm>
          <a:prstGeom prst="rect">
            <a:avLst/>
          </a:prstGeom>
          <a:blipFill rotWithShape="0">
            <a:blip r:embed="rId2"/>
            <a:tile/>
          </a:blip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Поступило НДФЛ в бюджет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поселения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–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3 280,0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тыс. руб.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рост к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2021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году +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351,5 </a:t>
            </a:r>
            <a:r>
              <a:rPr lang="ru-RU" sz="2200" b="0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тыс. руб. или на </a:t>
            </a:r>
            <a:r>
              <a:rPr lang="ru-RU" sz="2200" b="0" strike="noStrike" spc="-1" dirty="0" smtClean="0">
                <a:solidFill>
                  <a:srgbClr val="FFFFFF"/>
                </a:solidFill>
                <a:latin typeface="Arial Black"/>
                <a:ea typeface="DejaVu Sans"/>
              </a:rPr>
              <a:t>12,0%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142920" y="2928960"/>
            <a:ext cx="4567320" cy="2284560"/>
          </a:xfrm>
          <a:prstGeom prst="rect">
            <a:avLst/>
          </a:prstGeom>
          <a:solidFill>
            <a:srgbClr val="CC99FF"/>
          </a:solidFill>
          <a:ln w="38160">
            <a:solidFill>
              <a:srgbClr val="800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В бюджет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поселения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 в 2022 году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3 280,0 тыс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. руб.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Рост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к 2021 году 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+ 228,7 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тыс. руб.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(+12,0%)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4857840" y="2928960"/>
            <a:ext cx="4098240" cy="2284560"/>
          </a:xfrm>
          <a:prstGeom prst="rect">
            <a:avLst/>
          </a:prstGeom>
          <a:solidFill>
            <a:srgbClr val="CBED8F"/>
          </a:solidFill>
          <a:ln w="3816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бюджет поселения 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в 2021 году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2 928,5 тыс</a:t>
            </a:r>
            <a:r>
              <a:rPr lang="ru-RU" sz="2000" b="0" strike="noStrike" spc="-1" dirty="0">
                <a:solidFill>
                  <a:srgbClr val="333300"/>
                </a:solidFill>
                <a:latin typeface="Arial Black"/>
                <a:ea typeface="DejaVu Sans"/>
              </a:rPr>
              <a:t>. руб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Arial Black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3040200" y="4672080"/>
            <a:ext cx="1760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Line 6"/>
          <p:cNvSpPr/>
          <p:nvPr/>
        </p:nvSpPr>
        <p:spPr>
          <a:xfrm flipH="1">
            <a:off x="2214360" y="2214360"/>
            <a:ext cx="2143080" cy="642960"/>
          </a:xfrm>
          <a:prstGeom prst="line">
            <a:avLst/>
          </a:prstGeom>
          <a:ln w="63360">
            <a:solidFill>
              <a:srgbClr val="80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Line 7"/>
          <p:cNvSpPr/>
          <p:nvPr/>
        </p:nvSpPr>
        <p:spPr>
          <a:xfrm>
            <a:off x="4357440" y="2214360"/>
            <a:ext cx="1928880" cy="571680"/>
          </a:xfrm>
          <a:prstGeom prst="line">
            <a:avLst/>
          </a:prstGeom>
          <a:ln w="63360">
            <a:solidFill>
              <a:srgbClr val="008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"/>
          <p:cNvSpPr/>
          <p:nvPr/>
        </p:nvSpPr>
        <p:spPr>
          <a:xfrm>
            <a:off x="142920" y="5429160"/>
            <a:ext cx="8881920" cy="128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2022 </a:t>
            </a: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году норматив отчислений 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бюджет поселения </a:t>
            </a: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–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9%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251520" y="116640"/>
            <a:ext cx="8856984" cy="503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Динамика основных неналоговых доходов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14" name="CustomShape 2"/>
          <p:cNvSpPr/>
          <p:nvPr/>
        </p:nvSpPr>
        <p:spPr>
          <a:xfrm rot="10800000" flipV="1">
            <a:off x="22315320" y="10429920"/>
            <a:ext cx="926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"/>
          <p:cNvSpPr/>
          <p:nvPr/>
        </p:nvSpPr>
        <p:spPr>
          <a:xfrm>
            <a:off x="2987640" y="1268280"/>
            <a:ext cx="99972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5076720" y="4437000"/>
            <a:ext cx="107136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5"/>
          <p:cNvSpPr/>
          <p:nvPr/>
        </p:nvSpPr>
        <p:spPr>
          <a:xfrm>
            <a:off x="7359480" y="4552920"/>
            <a:ext cx="732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6"/>
          <p:cNvSpPr/>
          <p:nvPr/>
        </p:nvSpPr>
        <p:spPr>
          <a:xfrm>
            <a:off x="7524720" y="4221000"/>
            <a:ext cx="1142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7"/>
          <p:cNvSpPr/>
          <p:nvPr/>
        </p:nvSpPr>
        <p:spPr>
          <a:xfrm>
            <a:off x="5522760" y="4857840"/>
            <a:ext cx="616320" cy="33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"/>
          <p:cNvSpPr/>
          <p:nvPr/>
        </p:nvSpPr>
        <p:spPr>
          <a:xfrm>
            <a:off x="857160" y="1000080"/>
            <a:ext cx="8139240" cy="571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"/>
          <p:cNvSpPr/>
          <p:nvPr/>
        </p:nvSpPr>
        <p:spPr>
          <a:xfrm>
            <a:off x="7929720" y="543960"/>
            <a:ext cx="1067760" cy="3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23" name="CustomShape 10"/>
          <p:cNvSpPr/>
          <p:nvPr/>
        </p:nvSpPr>
        <p:spPr>
          <a:xfrm>
            <a:off x="5364000" y="836640"/>
            <a:ext cx="3600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611617"/>
                </a:solidFill>
                <a:latin typeface="Arial"/>
                <a:ea typeface="DejaVu Sans"/>
              </a:rPr>
              <a:t>Рост неналоговых доходов на  </a:t>
            </a:r>
            <a:r>
              <a:rPr lang="ru-RU" i="1" spc="-1" dirty="0" smtClean="0">
                <a:solidFill>
                  <a:srgbClr val="611617"/>
                </a:solidFill>
                <a:latin typeface="Arial"/>
                <a:ea typeface="DejaVu Sans"/>
              </a:rPr>
              <a:t>382,1</a:t>
            </a: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 </a:t>
            </a:r>
            <a:r>
              <a:rPr lang="ru-RU" sz="1800" b="0" i="1" strike="noStrike" spc="-1" dirty="0" err="1" smtClean="0">
                <a:solidFill>
                  <a:srgbClr val="611617"/>
                </a:solidFill>
                <a:latin typeface="Arial"/>
                <a:ea typeface="DejaVu Sans"/>
              </a:rPr>
              <a:t>тыс.руб</a:t>
            </a:r>
            <a:r>
              <a:rPr lang="ru-RU" sz="1800" b="0" i="1" strike="noStrike" spc="-1" dirty="0">
                <a:solidFill>
                  <a:srgbClr val="611617"/>
                </a:solidFill>
                <a:latin typeface="Arial"/>
                <a:ea typeface="DejaVu Sans"/>
              </a:rPr>
              <a:t>. или на </a:t>
            </a:r>
            <a:r>
              <a:rPr lang="ru-RU" i="1" spc="-1" dirty="0" smtClean="0">
                <a:solidFill>
                  <a:srgbClr val="611617"/>
                </a:solidFill>
                <a:latin typeface="Arial"/>
                <a:ea typeface="DejaVu Sans"/>
              </a:rPr>
              <a:t>25,7</a:t>
            </a:r>
            <a:r>
              <a:rPr lang="ru-RU" sz="1800" b="0" i="1" strike="noStrike" spc="-1" dirty="0" smtClean="0">
                <a:solidFill>
                  <a:srgbClr val="611617"/>
                </a:solidFill>
                <a:latin typeface="Arial"/>
                <a:ea typeface="DejaVu Sans"/>
              </a:rPr>
              <a:t>%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59159862"/>
              </p:ext>
            </p:extLst>
          </p:nvPr>
        </p:nvGraphicFramePr>
        <p:xfrm>
          <a:off x="1428720" y="2060848"/>
          <a:ext cx="75687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roup 1"/>
          <p:cNvGrpSpPr/>
          <p:nvPr/>
        </p:nvGrpSpPr>
        <p:grpSpPr>
          <a:xfrm>
            <a:off x="1187280" y="3789360"/>
            <a:ext cx="1006200" cy="428400"/>
            <a:chOff x="1187280" y="3789360"/>
            <a:chExt cx="1006200" cy="428400"/>
          </a:xfrm>
        </p:grpSpPr>
        <p:sp>
          <p:nvSpPr>
            <p:cNvPr id="425" name="CustomShape 2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3"/>
            <p:cNvSpPr/>
            <p:nvPr/>
          </p:nvSpPr>
          <p:spPr>
            <a:xfrm>
              <a:off x="1187280" y="3789360"/>
              <a:ext cx="1006200" cy="428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1,2%</a:t>
              </a:r>
              <a:endParaRPr lang="ru-RU" sz="2700" b="0" strike="noStrike" spc="-1">
                <a:latin typeface="Arial"/>
              </a:endParaRPr>
            </a:p>
          </p:txBody>
        </p:sp>
      </p:grpSp>
      <p:sp>
        <p:nvSpPr>
          <p:cNvPr id="427" name="CustomShape 4"/>
          <p:cNvSpPr/>
          <p:nvPr/>
        </p:nvSpPr>
        <p:spPr>
          <a:xfrm>
            <a:off x="1043608" y="2485440"/>
            <a:ext cx="1954292" cy="2014560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Доходы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от платных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услуг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latin typeface="Arial"/>
              </a:rPr>
              <a:t>666,8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28" name="CustomShape 5"/>
          <p:cNvSpPr/>
          <p:nvPr/>
        </p:nvSpPr>
        <p:spPr>
          <a:xfrm>
            <a:off x="3275856" y="2386620"/>
            <a:ext cx="2302434" cy="2299680"/>
          </a:xfrm>
          <a:prstGeom prst="rect">
            <a:avLst/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Компенсация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затрат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муниципа</a:t>
            </a: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-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литета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29,0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5796136" y="2532600"/>
            <a:ext cx="2079360" cy="2007720"/>
          </a:xfrm>
          <a:prstGeom prst="rect">
            <a:avLst/>
          </a:prstGeom>
          <a:solidFill>
            <a:srgbClr val="FFFF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30" name="Line 7"/>
          <p:cNvSpPr/>
          <p:nvPr/>
        </p:nvSpPr>
        <p:spPr>
          <a:xfrm>
            <a:off x="5004720" y="1629000"/>
            <a:ext cx="0" cy="768962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8"/>
          <p:cNvSpPr/>
          <p:nvPr/>
        </p:nvSpPr>
        <p:spPr>
          <a:xfrm>
            <a:off x="2997900" y="1628280"/>
            <a:ext cx="5824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9"/>
          <p:cNvSpPr/>
          <p:nvPr/>
        </p:nvSpPr>
        <p:spPr>
          <a:xfrm>
            <a:off x="1835640" y="1628640"/>
            <a:ext cx="360" cy="85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>
            <a:off x="7006248" y="1710000"/>
            <a:ext cx="28080" cy="85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611280" y="260280"/>
            <a:ext cx="7984800" cy="11440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ОСНОВНЫЕ ИСТОЧНИКИ ФОРМИРОВАНИЯ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НЕНАЛОГОВЫХ ДОХОДОВ, </a:t>
            </a:r>
            <a:r>
              <a:rPr lang="ru-RU" sz="2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endParaRPr lang="ru-RU" sz="2800" b="0" strike="noStrike" spc="-1" dirty="0">
              <a:latin typeface="Arial"/>
            </a:endParaRPr>
          </a:p>
        </p:txBody>
      </p:sp>
      <p:grpSp>
        <p:nvGrpSpPr>
          <p:cNvPr id="435" name="Group 12"/>
          <p:cNvGrpSpPr/>
          <p:nvPr/>
        </p:nvGrpSpPr>
        <p:grpSpPr>
          <a:xfrm>
            <a:off x="6011820" y="4571640"/>
            <a:ext cx="1560128" cy="424080"/>
            <a:chOff x="7397752" y="4643280"/>
            <a:chExt cx="1560128" cy="424080"/>
          </a:xfrm>
        </p:grpSpPr>
        <p:sp>
          <p:nvSpPr>
            <p:cNvPr id="436" name="CustomShape 13"/>
            <p:cNvSpPr/>
            <p:nvPr/>
          </p:nvSpPr>
          <p:spPr>
            <a:xfrm>
              <a:off x="7885080" y="4643280"/>
              <a:ext cx="1072800" cy="42408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r>
                <a:rPr lang="ru-RU" dirty="0" smtClean="0"/>
                <a:t>14,0 %</a:t>
              </a:r>
              <a:endParaRPr lang="ru-RU" dirty="0"/>
            </a:p>
          </p:txBody>
        </p:sp>
        <p:sp>
          <p:nvSpPr>
            <p:cNvPr id="437" name="CustomShape 14"/>
            <p:cNvSpPr/>
            <p:nvPr/>
          </p:nvSpPr>
          <p:spPr>
            <a:xfrm>
              <a:off x="7397752" y="4643280"/>
              <a:ext cx="1023728" cy="424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438" name="Group 15"/>
          <p:cNvGrpSpPr/>
          <p:nvPr/>
        </p:nvGrpSpPr>
        <p:grpSpPr>
          <a:xfrm>
            <a:off x="3597480" y="4824586"/>
            <a:ext cx="2917440" cy="1102860"/>
            <a:chOff x="3597480" y="4607460"/>
            <a:chExt cx="2917440" cy="1102860"/>
          </a:xfrm>
        </p:grpSpPr>
        <p:sp>
          <p:nvSpPr>
            <p:cNvPr id="439" name="CustomShape 16"/>
            <p:cNvSpPr/>
            <p:nvPr/>
          </p:nvSpPr>
          <p:spPr>
            <a:xfrm>
              <a:off x="3597480" y="4607460"/>
              <a:ext cx="1006200" cy="42408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/>
              <a:r>
                <a:rPr lang="ru-RU" sz="2400" dirty="0" smtClean="0"/>
                <a:t>1,5%</a:t>
              </a:r>
              <a:endParaRPr lang="ru-RU" sz="2400" dirty="0"/>
            </a:p>
          </p:txBody>
        </p:sp>
        <p:sp>
          <p:nvSpPr>
            <p:cNvPr id="440" name="CustomShape 17"/>
            <p:cNvSpPr/>
            <p:nvPr/>
          </p:nvSpPr>
          <p:spPr>
            <a:xfrm>
              <a:off x="5508720" y="5286240"/>
              <a:ext cx="1006200" cy="424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endParaRPr lang="ru-RU" sz="2700" b="0" strike="noStrike" spc="-1" dirty="0">
                <a:latin typeface="Arial"/>
              </a:endParaRPr>
            </a:p>
          </p:txBody>
        </p:sp>
      </p:grpSp>
      <p:grpSp>
        <p:nvGrpSpPr>
          <p:cNvPr id="441" name="Group 18"/>
          <p:cNvGrpSpPr/>
          <p:nvPr/>
        </p:nvGrpSpPr>
        <p:grpSpPr>
          <a:xfrm>
            <a:off x="1192680" y="4643280"/>
            <a:ext cx="995400" cy="352440"/>
            <a:chOff x="2500200" y="6357960"/>
            <a:chExt cx="995400" cy="352440"/>
          </a:xfrm>
        </p:grpSpPr>
        <p:sp>
          <p:nvSpPr>
            <p:cNvPr id="442" name="CustomShape 19"/>
            <p:cNvSpPr/>
            <p:nvPr/>
          </p:nvSpPr>
          <p:spPr>
            <a:xfrm>
              <a:off x="2500200" y="6357960"/>
              <a:ext cx="995400" cy="35244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5840">
              <a:solidFill>
                <a:srgbClr val="9BBB59"/>
              </a:solidFill>
              <a:miter/>
            </a:ln>
            <a:effectLst>
              <a:outerShdw dist="38160" dir="5400000" algn="ctr" rotWithShape="0">
                <a:srgbClr val="000000">
                  <a:alpha val="36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20"/>
            <p:cNvSpPr/>
            <p:nvPr/>
          </p:nvSpPr>
          <p:spPr>
            <a:xfrm>
              <a:off x="2500200" y="6357960"/>
              <a:ext cx="995400" cy="3524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17280" rIns="68760" bIns="17280" anchor="ctr"/>
            <a:lstStyle/>
            <a:p>
              <a:pPr algn="ctr">
                <a:lnSpc>
                  <a:spcPct val="90000"/>
                </a:lnSpc>
                <a:spcAft>
                  <a:spcPts val="1176"/>
                </a:spcAft>
              </a:pPr>
              <a:r>
                <a:rPr lang="ru-RU" sz="2700" b="0" strike="noStrike" spc="-1" dirty="0" smtClean="0">
                  <a:solidFill>
                    <a:srgbClr val="000000"/>
                  </a:solidFill>
                  <a:latin typeface="Calibri"/>
                  <a:ea typeface="DejaVu Sans"/>
                </a:rPr>
                <a:t>36,6%</a:t>
              </a:r>
              <a:endParaRPr lang="ru-RU" sz="2700" b="0" strike="noStrike" spc="-1" dirty="0">
                <a:latin typeface="Arial"/>
              </a:endParaRPr>
            </a:p>
          </p:txBody>
        </p:sp>
      </p:grpSp>
      <p:sp>
        <p:nvSpPr>
          <p:cNvPr id="444" name="CustomShape 21"/>
          <p:cNvSpPr/>
          <p:nvPr/>
        </p:nvSpPr>
        <p:spPr>
          <a:xfrm>
            <a:off x="5796137" y="2685838"/>
            <a:ext cx="2079360" cy="136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Аренда </a:t>
            </a:r>
            <a:r>
              <a:rPr lang="ru-RU" sz="2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имущества </a:t>
            </a:r>
          </a:p>
          <a:p>
            <a:pPr algn="ctr">
              <a:lnSpc>
                <a:spcPct val="100000"/>
              </a:lnSpc>
            </a:pPr>
            <a:r>
              <a:rPr lang="ru-RU" sz="2800" spc="-1" dirty="0" smtClean="0">
                <a:solidFill>
                  <a:srgbClr val="333300"/>
                </a:solidFill>
                <a:latin typeface="Arial"/>
                <a:ea typeface="DejaVu Sans"/>
              </a:rPr>
              <a:t>151,4</a:t>
            </a:r>
            <a:endParaRPr lang="ru-RU" sz="2800" b="0" strike="noStrike" spc="-1" dirty="0">
              <a:latin typeface="Arial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006248" y="1629000"/>
            <a:ext cx="0" cy="215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821980" y="1629000"/>
            <a:ext cx="0" cy="90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836000" y="1628280"/>
            <a:ext cx="1161900" cy="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39464"/>
              </p:ext>
            </p:extLst>
          </p:nvPr>
        </p:nvGraphicFramePr>
        <p:xfrm>
          <a:off x="7963270" y="2539014"/>
          <a:ext cx="1047565" cy="2286000"/>
        </p:xfrm>
        <a:graphic>
          <a:graphicData uri="http://schemas.openxmlformats.org/drawingml/2006/table">
            <a:tbl>
              <a:tblPr/>
              <a:tblGrid>
                <a:gridCol w="1047565"/>
              </a:tblGrid>
              <a:tr h="1988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Прочие поступления от использования имущества</a:t>
                      </a:r>
                    </a:p>
                    <a:p>
                      <a:pPr algn="ctr"/>
                      <a:r>
                        <a:rPr lang="ru-RU" dirty="0" smtClean="0"/>
                        <a:t>331,8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00392" y="4945850"/>
            <a:ext cx="864096" cy="37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17,7%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6652" y="5319362"/>
            <a:ext cx="2162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Инициативные платежи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685,5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9239" y="6237312"/>
            <a:ext cx="936104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36,7%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59832" y="1629000"/>
            <a:ext cx="72008" cy="369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20072" y="5157192"/>
            <a:ext cx="2030280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9,6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6368752"/>
            <a:ext cx="791748" cy="372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15946" y="1628280"/>
            <a:ext cx="0" cy="3620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6417332"/>
            <a:ext cx="7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0,5%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0" y="221040"/>
            <a:ext cx="9143640" cy="83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F88631"/>
                </a:solidFill>
                <a:latin typeface="Arial"/>
              </a:rPr>
              <a:t>Безвозмездные поступления от других уровней бюджетов</a:t>
            </a:r>
            <a:r>
              <a:rPr dirty="0"/>
              <a:t/>
            </a:r>
            <a:br>
              <a:rPr dirty="0"/>
            </a:b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8178840" y="980640"/>
            <a:ext cx="956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2411760" y="888840"/>
            <a:ext cx="5328752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Рост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6 977,6 тыс. </a:t>
            </a:r>
            <a:r>
              <a:rPr lang="ru-RU" sz="18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руб. или на </a:t>
            </a:r>
            <a:r>
              <a:rPr lang="ru-RU" sz="18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77,5%</a:t>
            </a: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72728850"/>
              </p:ext>
            </p:extLst>
          </p:nvPr>
        </p:nvGraphicFramePr>
        <p:xfrm>
          <a:off x="1524000" y="1397000"/>
          <a:ext cx="729647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36450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4249,6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95280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291,4</a:t>
            </a:r>
            <a:endParaRPr lang="ru-RU" sz="1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851920" y="4005064"/>
            <a:ext cx="216024" cy="101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204000" y="1891440"/>
            <a:ext cx="1292040" cy="4157640"/>
          </a:xfrm>
          <a:prstGeom prst="rect">
            <a:avLst/>
          </a:prstGeom>
          <a:solidFill>
            <a:srgbClr val="C0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1" name="CustomShape 2"/>
          <p:cNvSpPr/>
          <p:nvPr/>
        </p:nvSpPr>
        <p:spPr>
          <a:xfrm>
            <a:off x="1187640" y="1888200"/>
            <a:ext cx="1435320" cy="418680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2" name="CustomShape 3"/>
          <p:cNvSpPr/>
          <p:nvPr/>
        </p:nvSpPr>
        <p:spPr>
          <a:xfrm>
            <a:off x="7010280" y="6492960"/>
            <a:ext cx="21254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72CA377-CDB0-47C1-9EC6-A30B772A855C}" type="slidenum">
              <a:rPr lang="ru-RU" sz="1200" b="0" strike="noStrike" spc="-1">
                <a:solidFill>
                  <a:srgbClr val="8F8F8B"/>
                </a:solidFill>
                <a:latin typeface="Arial"/>
                <a:ea typeface="DejaVu Sans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53" name="CustomShape 4"/>
          <p:cNvSpPr/>
          <p:nvPr/>
        </p:nvSpPr>
        <p:spPr>
          <a:xfrm>
            <a:off x="3192120" y="5440320"/>
            <a:ext cx="1433160" cy="61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2022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5"/>
          <p:cNvSpPr/>
          <p:nvPr/>
        </p:nvSpPr>
        <p:spPr>
          <a:xfrm>
            <a:off x="1196280" y="5573520"/>
            <a:ext cx="1431720" cy="48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2021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5" name="CustomShape 6"/>
          <p:cNvSpPr/>
          <p:nvPr/>
        </p:nvSpPr>
        <p:spPr>
          <a:xfrm>
            <a:off x="4859280" y="1197000"/>
            <a:ext cx="3952440" cy="136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CustomShape 7"/>
          <p:cNvSpPr/>
          <p:nvPr/>
        </p:nvSpPr>
        <p:spPr>
          <a:xfrm>
            <a:off x="4859280" y="2637000"/>
            <a:ext cx="3952440" cy="855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CustomShape 8"/>
          <p:cNvSpPr/>
          <p:nvPr/>
        </p:nvSpPr>
        <p:spPr>
          <a:xfrm>
            <a:off x="4859280" y="3573360"/>
            <a:ext cx="3952440" cy="71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9"/>
          <p:cNvSpPr/>
          <p:nvPr/>
        </p:nvSpPr>
        <p:spPr>
          <a:xfrm>
            <a:off x="4859280" y="4365720"/>
            <a:ext cx="3952440" cy="63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0"/>
          <p:cNvSpPr/>
          <p:nvPr/>
        </p:nvSpPr>
        <p:spPr>
          <a:xfrm>
            <a:off x="5940360" y="1341360"/>
            <a:ext cx="2800080" cy="99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333300"/>
                </a:solidFill>
                <a:latin typeface="Calibri"/>
                <a:ea typeface="DejaVu Sans"/>
              </a:rPr>
              <a:t>Образование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333300"/>
                </a:solidFill>
                <a:latin typeface="Calibri"/>
                <a:ea typeface="DejaVu Sans"/>
              </a:rPr>
              <a:t>55,9%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60" name="CustomShape 11"/>
          <p:cNvSpPr/>
          <p:nvPr/>
        </p:nvSpPr>
        <p:spPr>
          <a:xfrm>
            <a:off x="5932440" y="2614680"/>
            <a:ext cx="2800080" cy="87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333300"/>
                </a:solidFill>
                <a:latin typeface="Calibri"/>
                <a:ea typeface="DejaVu Sans"/>
              </a:rPr>
              <a:t>Социальная политика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333300"/>
                </a:solidFill>
                <a:latin typeface="Calibri"/>
                <a:ea typeface="DejaVu Sans"/>
              </a:rPr>
              <a:t>7,7%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461" name="CustomShape 12"/>
          <p:cNvSpPr/>
          <p:nvPr/>
        </p:nvSpPr>
        <p:spPr>
          <a:xfrm>
            <a:off x="5952960" y="3535200"/>
            <a:ext cx="2800080" cy="78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33300"/>
                </a:solidFill>
                <a:latin typeface="Calibri"/>
                <a:ea typeface="DejaVu Sans"/>
              </a:rPr>
              <a:t>Национальная экономика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3300"/>
                </a:solidFill>
                <a:latin typeface="Calibri"/>
                <a:ea typeface="DejaVu Sans"/>
              </a:rPr>
              <a:t>12,3%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62" name="CustomShape 13"/>
          <p:cNvSpPr/>
          <p:nvPr/>
        </p:nvSpPr>
        <p:spPr>
          <a:xfrm>
            <a:off x="5991120" y="4338720"/>
            <a:ext cx="2800080" cy="69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33300"/>
                </a:solidFill>
                <a:latin typeface="Calibri"/>
                <a:ea typeface="DejaVu Sans"/>
              </a:rPr>
              <a:t>Культура       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46,2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%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64" name="CustomShape 14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5" name="Picture 5"/>
          <p:cNvPicPr/>
          <p:nvPr/>
        </p:nvPicPr>
        <p:blipFill>
          <a:blip r:embed="rId2"/>
          <a:stretch/>
        </p:blipFill>
        <p:spPr>
          <a:xfrm>
            <a:off x="4500720" y="2492280"/>
            <a:ext cx="1719000" cy="1071360"/>
          </a:xfrm>
          <a:prstGeom prst="rect">
            <a:avLst/>
          </a:prstGeom>
          <a:ln w="9360">
            <a:noFill/>
          </a:ln>
        </p:spPr>
      </p:pic>
      <p:pic>
        <p:nvPicPr>
          <p:cNvPr id="466" name="Picture 12"/>
          <p:cNvPicPr/>
          <p:nvPr/>
        </p:nvPicPr>
        <p:blipFill>
          <a:blip r:embed="rId3"/>
          <a:stretch/>
        </p:blipFill>
        <p:spPr>
          <a:xfrm>
            <a:off x="4722840" y="3467160"/>
            <a:ext cx="1288800" cy="855360"/>
          </a:xfrm>
          <a:prstGeom prst="rect">
            <a:avLst/>
          </a:prstGeom>
          <a:ln w="9360">
            <a:noFill/>
          </a:ln>
        </p:spPr>
      </p:pic>
      <p:sp>
        <p:nvSpPr>
          <p:cNvPr id="467" name="CustomShape 15"/>
          <p:cNvSpPr/>
          <p:nvPr/>
        </p:nvSpPr>
        <p:spPr>
          <a:xfrm>
            <a:off x="4861800" y="5979600"/>
            <a:ext cx="3952440" cy="78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6"/>
          <p:cNvSpPr/>
          <p:nvPr/>
        </p:nvSpPr>
        <p:spPr>
          <a:xfrm>
            <a:off x="5950080" y="6225120"/>
            <a:ext cx="258264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33300"/>
                </a:solidFill>
                <a:latin typeface="Calibri"/>
                <a:ea typeface="DejaVu Sans"/>
              </a:rPr>
              <a:t>Другие расходы 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Calibri"/>
                <a:ea typeface="DejaVu Sans"/>
              </a:rPr>
              <a:t>1,6%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69" name="CustomShape 17"/>
          <p:cNvSpPr/>
          <p:nvPr/>
        </p:nvSpPr>
        <p:spPr>
          <a:xfrm>
            <a:off x="3197520" y="2074320"/>
            <a:ext cx="143568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24 585,2 </a:t>
            </a:r>
            <a:r>
              <a:rPr lang="ru-RU" sz="1600" b="1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.рублей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0" name="CustomShape 18"/>
          <p:cNvSpPr/>
          <p:nvPr/>
        </p:nvSpPr>
        <p:spPr>
          <a:xfrm>
            <a:off x="1188720" y="2070720"/>
            <a:ext cx="1434240" cy="69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17 491,6 </a:t>
            </a:r>
            <a:r>
              <a:rPr lang="ru-RU" sz="16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тыс.рублей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1" name="CustomShape 19"/>
          <p:cNvSpPr/>
          <p:nvPr/>
        </p:nvSpPr>
        <p:spPr>
          <a:xfrm>
            <a:off x="3204000" y="3725280"/>
            <a:ext cx="1434240" cy="75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97,6% </a:t>
            </a:r>
            <a:r>
              <a:rPr lang="ru-RU" sz="1600" b="1" strike="noStrike" spc="-1" dirty="0">
                <a:solidFill>
                  <a:srgbClr val="FFFFFF"/>
                </a:solidFill>
                <a:latin typeface="Calibri"/>
                <a:ea typeface="Microsoft YaHei"/>
              </a:rPr>
              <a:t>исполнено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72" name="CustomShape 20"/>
          <p:cNvSpPr/>
          <p:nvPr/>
        </p:nvSpPr>
        <p:spPr>
          <a:xfrm>
            <a:off x="2041920" y="4515120"/>
            <a:ext cx="1649880" cy="786240"/>
          </a:xfrm>
          <a:prstGeom prst="rect">
            <a:avLst/>
          </a:prstGeom>
          <a:solidFill>
            <a:srgbClr val="92D05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+7 093,6 </a:t>
            </a:r>
            <a:r>
              <a:rPr lang="ru-RU" b="1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тыс</a:t>
            </a:r>
            <a:r>
              <a:rPr lang="ru-RU" sz="1800" b="1" strike="noStrike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.рублей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73" name="Picture 4"/>
          <p:cNvPicPr/>
          <p:nvPr/>
        </p:nvPicPr>
        <p:blipFill>
          <a:blip r:embed="rId4"/>
          <a:stretch/>
        </p:blipFill>
        <p:spPr>
          <a:xfrm rot="5680800">
            <a:off x="2211840" y="3540960"/>
            <a:ext cx="1311480" cy="1308960"/>
          </a:xfrm>
          <a:prstGeom prst="rect">
            <a:avLst/>
          </a:prstGeom>
          <a:ln>
            <a:noFill/>
          </a:ln>
        </p:spPr>
      </p:pic>
      <p:sp>
        <p:nvSpPr>
          <p:cNvPr id="474" name="CustomShape 21"/>
          <p:cNvSpPr/>
          <p:nvPr/>
        </p:nvSpPr>
        <p:spPr>
          <a:xfrm>
            <a:off x="4794840" y="1271160"/>
            <a:ext cx="3954960" cy="1362600"/>
          </a:xfrm>
          <a:prstGeom prst="rect">
            <a:avLst/>
          </a:prstGeom>
          <a:solidFill>
            <a:srgbClr val="FFFFA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22"/>
          <p:cNvSpPr/>
          <p:nvPr/>
        </p:nvSpPr>
        <p:spPr>
          <a:xfrm>
            <a:off x="4794840" y="2711160"/>
            <a:ext cx="3954960" cy="857880"/>
          </a:xfrm>
          <a:prstGeom prst="rect">
            <a:avLst/>
          </a:prstGeom>
          <a:solidFill>
            <a:srgbClr val="FCFAF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23"/>
          <p:cNvSpPr/>
          <p:nvPr/>
        </p:nvSpPr>
        <p:spPr>
          <a:xfrm>
            <a:off x="4794840" y="3647520"/>
            <a:ext cx="3954960" cy="713520"/>
          </a:xfrm>
          <a:prstGeom prst="rect">
            <a:avLst/>
          </a:prstGeom>
          <a:solidFill>
            <a:srgbClr val="96969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24"/>
          <p:cNvSpPr/>
          <p:nvPr/>
        </p:nvSpPr>
        <p:spPr>
          <a:xfrm>
            <a:off x="4766760" y="4360680"/>
            <a:ext cx="679680" cy="311760"/>
          </a:xfrm>
          <a:prstGeom prst="rect">
            <a:avLst/>
          </a:prstGeom>
          <a:solidFill>
            <a:srgbClr val="FAF7E8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25"/>
          <p:cNvSpPr/>
          <p:nvPr/>
        </p:nvSpPr>
        <p:spPr>
          <a:xfrm>
            <a:off x="5875920" y="1415520"/>
            <a:ext cx="3088568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Общегосударственные расходы 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2</a:t>
            </a:r>
            <a:r>
              <a:rPr lang="ru-RU" sz="32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4,4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</a:t>
            </a:r>
            <a:r>
              <a:rPr lang="ru-RU" sz="36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 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479" name="CustomShape 26"/>
          <p:cNvSpPr/>
          <p:nvPr/>
        </p:nvSpPr>
        <p:spPr>
          <a:xfrm>
            <a:off x="5868000" y="2688840"/>
            <a:ext cx="2802600" cy="87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Социальная политика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0,8</a:t>
            </a:r>
            <a:r>
              <a:rPr lang="ru-RU" sz="32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80" name="CustomShape 27"/>
          <p:cNvSpPr/>
          <p:nvPr/>
        </p:nvSpPr>
        <p:spPr>
          <a:xfrm>
            <a:off x="5888520" y="3609360"/>
            <a:ext cx="2802600" cy="78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Национальная экономика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20,6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%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81" name="CustomShape 28"/>
          <p:cNvSpPr/>
          <p:nvPr/>
        </p:nvSpPr>
        <p:spPr>
          <a:xfrm>
            <a:off x="5926680" y="4412880"/>
            <a:ext cx="280260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333300"/>
                </a:solidFill>
                <a:latin typeface="Calibri"/>
                <a:ea typeface="Microsoft YaHei"/>
              </a:rPr>
              <a:t>          </a:t>
            </a:r>
            <a:r>
              <a:rPr lang="ru-RU" sz="2400" b="1" strike="noStrike" spc="-1">
                <a:solidFill>
                  <a:srgbClr val="333300"/>
                </a:solidFill>
                <a:latin typeface="Calibri"/>
                <a:ea typeface="Microsoft YaHei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3" name="CustomShape 29"/>
          <p:cNvSpPr/>
          <p:nvPr/>
        </p:nvSpPr>
        <p:spPr>
          <a:xfrm>
            <a:off x="91080" y="-70200"/>
            <a:ext cx="299160" cy="299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4" name="Picture 5"/>
          <p:cNvPicPr/>
          <p:nvPr/>
        </p:nvPicPr>
        <p:blipFill>
          <a:blip r:embed="rId2"/>
          <a:stretch/>
        </p:blipFill>
        <p:spPr>
          <a:xfrm>
            <a:off x="4436280" y="2566440"/>
            <a:ext cx="1721520" cy="1073880"/>
          </a:xfrm>
          <a:prstGeom prst="rect">
            <a:avLst/>
          </a:prstGeom>
          <a:ln w="9360">
            <a:noFill/>
          </a:ln>
        </p:spPr>
      </p:pic>
      <p:pic>
        <p:nvPicPr>
          <p:cNvPr id="485" name="Picture 12"/>
          <p:cNvPicPr/>
          <p:nvPr/>
        </p:nvPicPr>
        <p:blipFill>
          <a:blip r:embed="rId3"/>
          <a:stretch/>
        </p:blipFill>
        <p:spPr>
          <a:xfrm>
            <a:off x="4658400" y="3541320"/>
            <a:ext cx="1291320" cy="857880"/>
          </a:xfrm>
          <a:prstGeom prst="rect">
            <a:avLst/>
          </a:prstGeom>
          <a:ln w="9360">
            <a:noFill/>
          </a:ln>
        </p:spPr>
      </p:pic>
      <p:pic>
        <p:nvPicPr>
          <p:cNvPr id="486" name="Picture 4"/>
          <p:cNvPicPr/>
          <p:nvPr/>
        </p:nvPicPr>
        <p:blipFill>
          <a:blip r:embed="rId5"/>
          <a:stretch/>
        </p:blipFill>
        <p:spPr>
          <a:xfrm>
            <a:off x="4813920" y="5747400"/>
            <a:ext cx="1208520" cy="1208520"/>
          </a:xfrm>
          <a:prstGeom prst="rect">
            <a:avLst/>
          </a:prstGeom>
          <a:ln w="9360">
            <a:noFill/>
          </a:ln>
        </p:spPr>
      </p:pic>
      <p:sp>
        <p:nvSpPr>
          <p:cNvPr id="487" name="CustomShape 30"/>
          <p:cNvSpPr/>
          <p:nvPr/>
        </p:nvSpPr>
        <p:spPr>
          <a:xfrm>
            <a:off x="1193760" y="3649320"/>
            <a:ext cx="1434240" cy="75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Calibri"/>
                <a:ea typeface="Microsoft YaHei"/>
              </a:rPr>
              <a:t>99,0% </a:t>
            </a:r>
            <a:r>
              <a:rPr lang="ru-RU" sz="1600" b="1" strike="noStrike" spc="-1" dirty="0">
                <a:solidFill>
                  <a:srgbClr val="FFFFFF"/>
                </a:solidFill>
                <a:latin typeface="Calibri"/>
                <a:ea typeface="Microsoft YaHei"/>
              </a:rPr>
              <a:t>исполнено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88" name="CustomShape 31"/>
          <p:cNvSpPr/>
          <p:nvPr/>
        </p:nvSpPr>
        <p:spPr>
          <a:xfrm>
            <a:off x="1038960" y="74160"/>
            <a:ext cx="7987320" cy="1146600"/>
          </a:xfrm>
          <a:prstGeom prst="roundRect">
            <a:avLst>
              <a:gd name="adj" fmla="val 16667"/>
            </a:avLst>
          </a:prstGeom>
          <a:solidFill>
            <a:srgbClr val="82EED9"/>
          </a:solidFill>
          <a:ln w="9360">
            <a:solidFill>
              <a:srgbClr val="33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Microsoft YaHei"/>
              </a:rPr>
              <a:t>РАСХОДЫ БЮДЖЕТА В </a:t>
            </a:r>
            <a:r>
              <a:rPr lang="ru-RU" sz="2800" b="1" strike="noStrike" spc="-1" dirty="0" smtClean="0">
                <a:solidFill>
                  <a:srgbClr val="333300"/>
                </a:solidFill>
                <a:latin typeface="Arial"/>
                <a:ea typeface="Microsoft YaHei"/>
              </a:rPr>
              <a:t>2022 </a:t>
            </a:r>
            <a:r>
              <a:rPr lang="ru-RU" sz="2800" b="1" strike="noStrike" spc="-1" dirty="0">
                <a:solidFill>
                  <a:srgbClr val="333300"/>
                </a:solidFill>
                <a:latin typeface="Arial"/>
                <a:ea typeface="Microsoft YaHei"/>
              </a:rPr>
              <a:t>ГОДУ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89" name="CustomShape 32"/>
          <p:cNvSpPr/>
          <p:nvPr/>
        </p:nvSpPr>
        <p:spPr>
          <a:xfrm>
            <a:off x="4859280" y="5173560"/>
            <a:ext cx="3954960" cy="794520"/>
          </a:xfrm>
          <a:prstGeom prst="rect">
            <a:avLst/>
          </a:prstGeom>
          <a:solidFill>
            <a:srgbClr val="FFFFA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0" name="Picture 2"/>
          <p:cNvPicPr/>
          <p:nvPr/>
        </p:nvPicPr>
        <p:blipFill>
          <a:blip r:embed="rId6"/>
          <a:stretch/>
        </p:blipFill>
        <p:spPr>
          <a:xfrm>
            <a:off x="4775760" y="5122440"/>
            <a:ext cx="1042920" cy="896040"/>
          </a:xfrm>
          <a:prstGeom prst="rect">
            <a:avLst/>
          </a:prstGeom>
          <a:ln>
            <a:noFill/>
          </a:ln>
        </p:spPr>
      </p:pic>
      <p:sp>
        <p:nvSpPr>
          <p:cNvPr id="491" name="CustomShape 33"/>
          <p:cNvSpPr/>
          <p:nvPr/>
        </p:nvSpPr>
        <p:spPr>
          <a:xfrm>
            <a:off x="5962680" y="5147640"/>
            <a:ext cx="2802600" cy="694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333300"/>
                </a:solidFill>
                <a:latin typeface="Calibri"/>
                <a:ea typeface="Microsoft YaHei"/>
              </a:rPr>
              <a:t>Жилищно-коммунальное хозяйство    </a:t>
            </a:r>
            <a:r>
              <a:rPr lang="ru-RU" sz="2400" b="1" spc="-1" dirty="0" smtClean="0">
                <a:solidFill>
                  <a:srgbClr val="333300"/>
                </a:solidFill>
                <a:latin typeface="Calibri"/>
                <a:ea typeface="Microsoft YaHei"/>
              </a:rPr>
              <a:t>6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Calibri"/>
                <a:ea typeface="Microsoft YaHei"/>
              </a:rPr>
              <a:t>,4%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92" name="Picture 4"/>
          <p:cNvPicPr/>
          <p:nvPr/>
        </p:nvPicPr>
        <p:blipFill>
          <a:blip r:embed="rId7"/>
          <a:stretch/>
        </p:blipFill>
        <p:spPr>
          <a:xfrm>
            <a:off x="4731120" y="4382280"/>
            <a:ext cx="1030320" cy="7160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3" y="1644011"/>
            <a:ext cx="1236294" cy="6941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7010280" y="6492960"/>
            <a:ext cx="212544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A8429A2-B8F4-4E0A-B39E-3D5BA856690C}" type="slidenum">
              <a:rPr lang="ru-RU" sz="1200" b="0" strike="noStrike" spc="-1">
                <a:solidFill>
                  <a:srgbClr val="8F8F8B"/>
                </a:solidFill>
                <a:latin typeface="Arial"/>
                <a:ea typeface="DejaVu Sans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500720" y="189000"/>
            <a:ext cx="1287000" cy="493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3"/>
          <p:cNvSpPr/>
          <p:nvPr/>
        </p:nvSpPr>
        <p:spPr>
          <a:xfrm>
            <a:off x="1403280" y="1197000"/>
            <a:ext cx="999720" cy="38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8,4%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96" name="CustomShape 4"/>
          <p:cNvSpPr/>
          <p:nvPr/>
        </p:nvSpPr>
        <p:spPr>
          <a:xfrm>
            <a:off x="1370160" y="1736640"/>
            <a:ext cx="1033200" cy="387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12,3%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97" name="CustomShape 5"/>
          <p:cNvSpPr/>
          <p:nvPr/>
        </p:nvSpPr>
        <p:spPr>
          <a:xfrm>
            <a:off x="1258920" y="4189320"/>
            <a:ext cx="11440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55,9%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98" name="CustomShape 6"/>
          <p:cNvSpPr/>
          <p:nvPr/>
        </p:nvSpPr>
        <p:spPr>
          <a:xfrm>
            <a:off x="1465200" y="5845320"/>
            <a:ext cx="93780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7,7%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99" name="Picture 6"/>
          <p:cNvPicPr/>
          <p:nvPr/>
        </p:nvPicPr>
        <p:blipFill>
          <a:blip r:embed="rId2"/>
          <a:stretch/>
        </p:blipFill>
        <p:spPr>
          <a:xfrm>
            <a:off x="288000" y="436680"/>
            <a:ext cx="576000" cy="512280"/>
          </a:xfrm>
          <a:prstGeom prst="rect">
            <a:avLst/>
          </a:prstGeom>
          <a:ln w="9360">
            <a:noFill/>
          </a:ln>
        </p:spPr>
      </p:pic>
      <p:sp>
        <p:nvSpPr>
          <p:cNvPr id="500" name="CustomShape 7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8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9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0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1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2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3"/>
          <p:cNvSpPr/>
          <p:nvPr/>
        </p:nvSpPr>
        <p:spPr>
          <a:xfrm>
            <a:off x="155520" y="-144360"/>
            <a:ext cx="296640" cy="29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4"/>
          <p:cNvSpPr/>
          <p:nvPr/>
        </p:nvSpPr>
        <p:spPr>
          <a:xfrm>
            <a:off x="1187280" y="5373720"/>
            <a:ext cx="937800" cy="4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6,8%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08" name="CustomShape 15"/>
          <p:cNvSpPr/>
          <p:nvPr/>
        </p:nvSpPr>
        <p:spPr>
          <a:xfrm>
            <a:off x="3308760" y="2200680"/>
            <a:ext cx="2465280" cy="2250000"/>
          </a:xfrm>
          <a:prstGeom prst="flowChartConnec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9" name="CustomShape 16"/>
          <p:cNvSpPr/>
          <p:nvPr/>
        </p:nvSpPr>
        <p:spPr>
          <a:xfrm>
            <a:off x="3825000" y="2559960"/>
            <a:ext cx="1687320" cy="1517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Всего </a:t>
            </a:r>
            <a:endParaRPr lang="ru-RU" sz="24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24 585,2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тыс.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рублей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10" name="CustomShape 17"/>
          <p:cNvSpPr/>
          <p:nvPr/>
        </p:nvSpPr>
        <p:spPr>
          <a:xfrm>
            <a:off x="2267744" y="189000"/>
            <a:ext cx="2493616" cy="198864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6 003,1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.рублейОбщегосударственные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вопросы-24,1%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11" name="CustomShape 18"/>
          <p:cNvSpPr/>
          <p:nvPr/>
        </p:nvSpPr>
        <p:spPr>
          <a:xfrm>
            <a:off x="452160" y="2176658"/>
            <a:ext cx="2351880" cy="1841580"/>
          </a:xfrm>
          <a:prstGeom prst="flowChartConnector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34,1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Национальная</a:t>
            </a: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безопасность0,1%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2" name="CustomShape 19"/>
          <p:cNvSpPr/>
          <p:nvPr/>
        </p:nvSpPr>
        <p:spPr>
          <a:xfrm>
            <a:off x="6005673" y="2044980"/>
            <a:ext cx="1900080" cy="1775160"/>
          </a:xfrm>
          <a:prstGeom prst="flowChartConnector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5 054,9 </a:t>
            </a:r>
            <a:r>
              <a:rPr lang="ru-RU" sz="1400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Национальная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экономика20,6%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13" name="Picture 12"/>
          <p:cNvPicPr/>
          <p:nvPr/>
        </p:nvPicPr>
        <p:blipFill>
          <a:blip r:embed="rId3"/>
          <a:stretch/>
        </p:blipFill>
        <p:spPr>
          <a:xfrm>
            <a:off x="5818817" y="1968587"/>
            <a:ext cx="758520" cy="502920"/>
          </a:xfrm>
          <a:prstGeom prst="rect">
            <a:avLst/>
          </a:prstGeom>
          <a:ln w="9360">
            <a:noFill/>
          </a:ln>
        </p:spPr>
      </p:pic>
      <p:pic>
        <p:nvPicPr>
          <p:cNvPr id="514" name="Picture 4"/>
          <p:cNvPicPr/>
          <p:nvPr/>
        </p:nvPicPr>
        <p:blipFill>
          <a:blip r:embed="rId4"/>
          <a:stretch/>
        </p:blipFill>
        <p:spPr>
          <a:xfrm>
            <a:off x="2403000" y="189000"/>
            <a:ext cx="415440" cy="448920"/>
          </a:xfrm>
          <a:prstGeom prst="rect">
            <a:avLst/>
          </a:prstGeom>
          <a:ln w="9360">
            <a:noFill/>
          </a:ln>
        </p:spPr>
      </p:pic>
      <p:pic>
        <p:nvPicPr>
          <p:cNvPr id="515" name="Picture 8"/>
          <p:cNvPicPr/>
          <p:nvPr/>
        </p:nvPicPr>
        <p:blipFill>
          <a:blip r:embed="rId5"/>
          <a:stretch/>
        </p:blipFill>
        <p:spPr>
          <a:xfrm>
            <a:off x="908280" y="2124384"/>
            <a:ext cx="495000" cy="506160"/>
          </a:xfrm>
          <a:prstGeom prst="rect">
            <a:avLst/>
          </a:prstGeom>
          <a:ln w="9360">
            <a:noFill/>
          </a:ln>
        </p:spPr>
      </p:pic>
      <p:sp>
        <p:nvSpPr>
          <p:cNvPr id="516" name="CustomShape 20"/>
          <p:cNvSpPr/>
          <p:nvPr/>
        </p:nvSpPr>
        <p:spPr>
          <a:xfrm>
            <a:off x="755576" y="4121280"/>
            <a:ext cx="2517880" cy="2181960"/>
          </a:xfrm>
          <a:prstGeom prst="flowChartConnector">
            <a:avLst/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1 583,7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ЖКХ</a:t>
            </a: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6,4%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17" name="Picture 14"/>
          <p:cNvPicPr/>
          <p:nvPr/>
        </p:nvPicPr>
        <p:blipFill>
          <a:blip r:embed="rId6"/>
          <a:stretch/>
        </p:blipFill>
        <p:spPr>
          <a:xfrm>
            <a:off x="1166456" y="4218134"/>
            <a:ext cx="496440" cy="495000"/>
          </a:xfrm>
          <a:prstGeom prst="rect">
            <a:avLst/>
          </a:prstGeom>
          <a:ln w="9360">
            <a:noFill/>
          </a:ln>
        </p:spPr>
      </p:pic>
      <p:sp>
        <p:nvSpPr>
          <p:cNvPr id="518" name="CustomShape 21"/>
          <p:cNvSpPr/>
          <p:nvPr/>
        </p:nvSpPr>
        <p:spPr>
          <a:xfrm>
            <a:off x="4860000" y="-36000"/>
            <a:ext cx="2131560" cy="1863720"/>
          </a:xfrm>
          <a:prstGeom prst="flowChartConnector">
            <a:avLst/>
          </a:prstGeom>
          <a:solidFill>
            <a:srgbClr val="B2F83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356,0 </a:t>
            </a:r>
            <a:endParaRPr lang="ru-RU" b="1" spc="-1" dirty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тыс.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рублей</a:t>
            </a:r>
            <a:endParaRPr lang="ru-RU" sz="1400" b="1" strike="noStrike" spc="-1" dirty="0" smtClean="0">
              <a:solidFill>
                <a:srgbClr val="3333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Национальная оборона-1,4%</a:t>
            </a:r>
            <a:r>
              <a:rPr lang="ru-RU" sz="14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19" name="Picture 16"/>
          <p:cNvPicPr/>
          <p:nvPr/>
        </p:nvPicPr>
        <p:blipFill>
          <a:blip r:embed="rId7"/>
          <a:stretch/>
        </p:blipFill>
        <p:spPr>
          <a:xfrm>
            <a:off x="6089400" y="52560"/>
            <a:ext cx="529920" cy="498240"/>
          </a:xfrm>
          <a:prstGeom prst="rect">
            <a:avLst/>
          </a:prstGeom>
          <a:ln w="9360">
            <a:noFill/>
          </a:ln>
        </p:spPr>
      </p:pic>
      <p:sp>
        <p:nvSpPr>
          <p:cNvPr id="522" name="CustomShape 23"/>
          <p:cNvSpPr/>
          <p:nvPr/>
        </p:nvSpPr>
        <p:spPr>
          <a:xfrm>
            <a:off x="3273456" y="4942440"/>
            <a:ext cx="2157120" cy="2009880"/>
          </a:xfrm>
          <a:prstGeom prst="flowChartConnector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11 348,7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Культура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46,2%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23" name="Рисунок 4"/>
          <p:cNvPicPr/>
          <p:nvPr/>
        </p:nvPicPr>
        <p:blipFill>
          <a:blip r:embed="rId8"/>
          <a:stretch/>
        </p:blipFill>
        <p:spPr>
          <a:xfrm>
            <a:off x="3533760" y="4763160"/>
            <a:ext cx="605160" cy="610560"/>
          </a:xfrm>
          <a:prstGeom prst="rect">
            <a:avLst/>
          </a:prstGeom>
          <a:ln w="9360">
            <a:noFill/>
          </a:ln>
        </p:spPr>
      </p:pic>
      <p:sp>
        <p:nvSpPr>
          <p:cNvPr id="524" name="CustomShape 24"/>
          <p:cNvSpPr/>
          <p:nvPr/>
        </p:nvSpPr>
        <p:spPr>
          <a:xfrm>
            <a:off x="6226981" y="4090140"/>
            <a:ext cx="2244600" cy="1955880"/>
          </a:xfrm>
          <a:prstGeom prst="flowChartConnector">
            <a:avLst/>
          </a:prstGeom>
          <a:solidFill>
            <a:srgbClr val="CCEC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204,7 </a:t>
            </a:r>
            <a:r>
              <a:rPr lang="ru-RU" b="1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тыс</a:t>
            </a:r>
            <a:r>
              <a:rPr lang="ru-RU" sz="1800" b="1" strike="noStrike" spc="-1" dirty="0" err="1" smtClean="0">
                <a:solidFill>
                  <a:srgbClr val="333300"/>
                </a:solidFill>
                <a:latin typeface="Arial"/>
                <a:ea typeface="DejaVu Sans"/>
              </a:rPr>
              <a:t>.рублей</a:t>
            </a:r>
            <a:r>
              <a:rPr lang="ru-RU" sz="18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Социальная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политика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333300"/>
                </a:solidFill>
                <a:latin typeface="Arial"/>
                <a:ea typeface="DejaVu Sans"/>
              </a:rPr>
              <a:t>0,8%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25" name="Picture 33"/>
          <p:cNvPicPr/>
          <p:nvPr/>
        </p:nvPicPr>
        <p:blipFill>
          <a:blip r:embed="rId9"/>
          <a:stretch/>
        </p:blipFill>
        <p:spPr>
          <a:xfrm>
            <a:off x="6232267" y="4221851"/>
            <a:ext cx="855360" cy="533160"/>
          </a:xfrm>
          <a:prstGeom prst="rect">
            <a:avLst/>
          </a:prstGeom>
          <a:ln w="9360">
            <a:noFill/>
          </a:ln>
        </p:spPr>
      </p:pic>
      <p:sp>
        <p:nvSpPr>
          <p:cNvPr id="532" name="CustomShape 28"/>
          <p:cNvSpPr/>
          <p:nvPr/>
        </p:nvSpPr>
        <p:spPr>
          <a:xfrm flipH="1" flipV="1">
            <a:off x="4067280" y="2123640"/>
            <a:ext cx="71640" cy="15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3" name="CustomShape 29"/>
          <p:cNvSpPr/>
          <p:nvPr/>
        </p:nvSpPr>
        <p:spPr>
          <a:xfrm flipV="1">
            <a:off x="4928248" y="1600127"/>
            <a:ext cx="431944" cy="123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CustomShape 31"/>
          <p:cNvSpPr/>
          <p:nvPr/>
        </p:nvSpPr>
        <p:spPr>
          <a:xfrm flipH="1">
            <a:off x="2804040" y="3192479"/>
            <a:ext cx="50364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32"/>
          <p:cNvSpPr/>
          <p:nvPr/>
        </p:nvSpPr>
        <p:spPr>
          <a:xfrm flipH="1">
            <a:off x="2203560" y="2920888"/>
            <a:ext cx="2297160" cy="137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CustomShape 34"/>
          <p:cNvSpPr/>
          <p:nvPr/>
        </p:nvSpPr>
        <p:spPr>
          <a:xfrm flipH="1">
            <a:off x="4500000" y="4451040"/>
            <a:ext cx="40680" cy="49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36"/>
          <p:cNvSpPr/>
          <p:nvPr/>
        </p:nvSpPr>
        <p:spPr>
          <a:xfrm>
            <a:off x="5774400" y="3716280"/>
            <a:ext cx="1578240" cy="3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1" name="CustomShape 37"/>
          <p:cNvSpPr/>
          <p:nvPr/>
        </p:nvSpPr>
        <p:spPr>
          <a:xfrm>
            <a:off x="5774400" y="3055320"/>
            <a:ext cx="22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38FA6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600"/>
            <a:ext cx="7560840" cy="419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по отраслям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15616" y="1628800"/>
            <a:ext cx="7920880" cy="39604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69205"/>
              </p:ext>
            </p:extLst>
          </p:nvPr>
        </p:nvGraphicFramePr>
        <p:xfrm>
          <a:off x="1259630" y="764701"/>
          <a:ext cx="7776865" cy="482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792088"/>
                <a:gridCol w="1785797"/>
                <a:gridCol w="1555373"/>
                <a:gridCol w="1555373"/>
              </a:tblGrid>
              <a:tr h="792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 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Отклонение 2022 от 2021 г</a:t>
                      </a:r>
                      <a:endParaRPr lang="ru-RU" sz="1400" dirty="0"/>
                    </a:p>
                  </a:txBody>
                  <a:tcPr/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17 491,6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24 585,1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7 093,5</a:t>
                      </a:r>
                      <a:endParaRPr lang="ru-RU" sz="1200" dirty="0"/>
                    </a:p>
                  </a:txBody>
                  <a:tcPr/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расходы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4 792,9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6 003,1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+ 1 210,2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73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291,4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356,0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+64,6</a:t>
                      </a:r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4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46,0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34,0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-12,0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46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1 618,5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5 054,9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+3 436,4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2 194,2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1 583,7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-610,5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5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-6,3</a:t>
                      </a:r>
                      <a:endParaRPr lang="ru-RU" sz="1200" dirty="0"/>
                    </a:p>
                  </a:txBody>
                  <a:tcPr/>
                </a:tc>
              </a:tr>
              <a:tr h="3735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8 415,8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11 348,7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+2 932,9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126,5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204,7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+78,2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539640" y="228600"/>
            <a:ext cx="8443440" cy="671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Исполнение расходной части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бюджета поселения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544" name="Table 2"/>
          <p:cNvGraphicFramePr/>
          <p:nvPr>
            <p:extLst>
              <p:ext uri="{D42A27DB-BD31-4B8C-83A1-F6EECF244321}">
                <p14:modId xmlns:p14="http://schemas.microsoft.com/office/powerpoint/2010/main" val="1570622998"/>
              </p:ext>
            </p:extLst>
          </p:nvPr>
        </p:nvGraphicFramePr>
        <p:xfrm>
          <a:off x="468360" y="765000"/>
          <a:ext cx="8280000" cy="3316920"/>
        </p:xfrm>
        <a:graphic>
          <a:graphicData uri="http://schemas.openxmlformats.org/drawingml/2006/table">
            <a:tbl>
              <a:tblPr/>
              <a:tblGrid>
                <a:gridCol w="2808000"/>
                <a:gridCol w="647640"/>
                <a:gridCol w="1439640"/>
                <a:gridCol w="1728720"/>
                <a:gridCol w="1656000"/>
              </a:tblGrid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Наименование расходов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Раз-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дел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Уточненный план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(тыс.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рублей)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Исполнено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(</a:t>
                      </a:r>
                      <a:r>
                        <a:rPr lang="ru-RU" sz="1600" b="1" strike="noStrike" spc="-1" dirty="0" err="1" smtClean="0">
                          <a:solidFill>
                            <a:srgbClr val="333300"/>
                          </a:solidFill>
                          <a:latin typeface="Arial"/>
                        </a:rPr>
                        <a:t>тыс.рублей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% исполнения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33CC33"/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РАСХОДОВ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25 200,1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24 585,1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97,6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CBED8F"/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Общегосударственные вопросы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01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trike="noStrike" spc="-1" dirty="0" smtClean="0">
                          <a:latin typeface="+mn-lt"/>
                        </a:rPr>
                        <a:t>6 038,3</a:t>
                      </a: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6 003,1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99,4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latin typeface="Arial"/>
                        </a:rPr>
                        <a:t>Национальная оборона</a:t>
                      </a:r>
                      <a:endParaRPr lang="ru-RU" sz="1600" b="1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latin typeface="Arial"/>
                        </a:rPr>
                        <a:t>02</a:t>
                      </a:r>
                      <a:endParaRPr lang="ru-RU" sz="16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361,1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356,0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98,6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54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Национальная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безопасность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39,1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34,0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87,1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7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Национальная экономика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5 331,9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5 054,9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94,8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2808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5" name="Table 3"/>
          <p:cNvGraphicFramePr/>
          <p:nvPr>
            <p:extLst>
              <p:ext uri="{D42A27DB-BD31-4B8C-83A1-F6EECF244321}">
                <p14:modId xmlns:p14="http://schemas.microsoft.com/office/powerpoint/2010/main" val="4109327903"/>
              </p:ext>
            </p:extLst>
          </p:nvPr>
        </p:nvGraphicFramePr>
        <p:xfrm>
          <a:off x="467544" y="4077072"/>
          <a:ext cx="8280000" cy="1409700"/>
        </p:xfrm>
        <a:graphic>
          <a:graphicData uri="http://schemas.openxmlformats.org/drawingml/2006/table">
            <a:tbl>
              <a:tblPr/>
              <a:tblGrid>
                <a:gridCol w="2808000"/>
                <a:gridCol w="647640"/>
                <a:gridCol w="1440904"/>
                <a:gridCol w="1728192"/>
                <a:gridCol w="1655264"/>
              </a:tblGrid>
              <a:tr h="594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Жилищно-коммунальное хозяйство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05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1 761,7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1 583,7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89,9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2808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Культура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08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11 463,2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11 348,7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99,0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080">
                      <a:solidFill>
                        <a:srgbClr val="333300"/>
                      </a:solidFill>
                    </a:lnR>
                    <a:lnT w="1224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  <a:tr h="381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Социальная политика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204,8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204,7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1224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="1" strike="noStrike" spc="-1" dirty="0" smtClean="0">
                          <a:latin typeface="Arial"/>
                        </a:rPr>
                        <a:t>99,9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333300"/>
                      </a:solidFill>
                    </a:lnL>
                    <a:lnR w="28080">
                      <a:solidFill>
                        <a:srgbClr val="333300"/>
                      </a:solidFill>
                    </a:lnR>
                    <a:lnT w="12240">
                      <a:solidFill>
                        <a:srgbClr val="333300"/>
                      </a:solidFill>
                    </a:lnT>
                    <a:lnB w="12240">
                      <a:solidFill>
                        <a:srgbClr val="333300"/>
                      </a:solidFill>
                    </a:lnB>
                    <a:solidFill>
                      <a:srgbClr val="FFFFCC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" name="Table 1"/>
          <p:cNvGraphicFramePr/>
          <p:nvPr>
            <p:extLst>
              <p:ext uri="{D42A27DB-BD31-4B8C-83A1-F6EECF244321}">
                <p14:modId xmlns:p14="http://schemas.microsoft.com/office/powerpoint/2010/main" val="1305239891"/>
              </p:ext>
            </p:extLst>
          </p:nvPr>
        </p:nvGraphicFramePr>
        <p:xfrm>
          <a:off x="1187640" y="908640"/>
          <a:ext cx="7704360" cy="3215640"/>
        </p:xfrm>
        <a:graphic>
          <a:graphicData uri="http://schemas.openxmlformats.org/drawingml/2006/table">
            <a:tbl>
              <a:tblPr/>
              <a:tblGrid>
                <a:gridCol w="1511640"/>
                <a:gridCol w="3283920"/>
                <a:gridCol w="1022040"/>
                <a:gridCol w="943200"/>
                <a:gridCol w="943560"/>
              </a:tblGrid>
              <a:tr h="27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национального проекта</a:t>
                      </a:r>
                      <a:endParaRPr lang="ru-RU" sz="700" b="0" strike="noStrike" spc="-1" dirty="0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Мероприятие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План (тыс.рублей)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Факт (тыс.рублей)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endParaRPr lang="ru-RU" sz="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исполнения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  <a:tr h="1969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1 357,9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1357,9</a:t>
                      </a: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EF0"/>
                    </a:solidFill>
                  </a:tcPr>
                </a:tc>
              </a:tr>
              <a:tr h="39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1. Национальный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«Культура»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МТБ</a:t>
                      </a:r>
                      <a:r>
                        <a:rPr lang="ru-RU" sz="1400" b="0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домов культуры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1 196,7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1 196,7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</a:tr>
              <a:tr h="39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0" i="0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едеральный проект "Создание условий для реализации творческого потенциала нации ("Творческие люди")"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культуры, государственная поддержка</a:t>
                      </a:r>
                      <a:b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лучших работников сельских учреждений культуры государственной программы</a:t>
                      </a:r>
                      <a:b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Российской Федерации «Развитие культуры»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161,2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161,2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80" marR="424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0"/>
                    </a:solidFill>
                  </a:tcPr>
                </a:tc>
              </a:tr>
            </a:tbl>
          </a:graphicData>
        </a:graphic>
      </p:graphicFrame>
      <p:pic>
        <p:nvPicPr>
          <p:cNvPr id="547" name="Рисунок 4"/>
          <p:cNvPicPr/>
          <p:nvPr/>
        </p:nvPicPr>
        <p:blipFill>
          <a:blip r:embed="rId2"/>
          <a:stretch/>
        </p:blipFill>
        <p:spPr>
          <a:xfrm>
            <a:off x="9360" y="4149080"/>
            <a:ext cx="1491120" cy="1491120"/>
          </a:xfrm>
          <a:prstGeom prst="rect">
            <a:avLst/>
          </a:prstGeom>
          <a:ln>
            <a:noFill/>
          </a:ln>
        </p:spPr>
      </p:pic>
      <p:pic>
        <p:nvPicPr>
          <p:cNvPr id="548" name="Рисунок 6"/>
          <p:cNvPicPr/>
          <p:nvPr/>
        </p:nvPicPr>
        <p:blipFill>
          <a:blip r:embed="rId3"/>
          <a:stretch/>
        </p:blipFill>
        <p:spPr>
          <a:xfrm>
            <a:off x="7200" y="22320"/>
            <a:ext cx="1493280" cy="1051200"/>
          </a:xfrm>
          <a:prstGeom prst="rect">
            <a:avLst/>
          </a:prstGeom>
          <a:ln>
            <a:noFill/>
          </a:ln>
        </p:spPr>
      </p:pic>
      <p:sp>
        <p:nvSpPr>
          <p:cNvPr id="549" name="CustomShape 2"/>
          <p:cNvSpPr/>
          <p:nvPr/>
        </p:nvSpPr>
        <p:spPr>
          <a:xfrm>
            <a:off x="539640" y="378360"/>
            <a:ext cx="8492760" cy="44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РАСХОДЫ НА РЕАЛИЗАЦИЮ НАЦИОНАЛЬНЫХ ПРОЕКТОВ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/>
          <p:cNvPicPr/>
          <p:nvPr/>
        </p:nvPicPr>
        <p:blipFill>
          <a:blip r:embed="rId2"/>
          <a:stretch/>
        </p:blipFill>
        <p:spPr>
          <a:xfrm>
            <a:off x="5612760" y="2781000"/>
            <a:ext cx="3266640" cy="59688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5040" y="720000"/>
            <a:ext cx="8848800" cy="5751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marL="343080" indent="-334800">
              <a:lnSpc>
                <a:spcPct val="9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333300"/>
                </a:solidFill>
                <a:latin typeface="Arial"/>
                <a:ea typeface="DejaVu Sans"/>
              </a:rPr>
              <a:t>  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4920" y="75960"/>
            <a:ext cx="9108360" cy="67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224B12"/>
                </a:solidFill>
                <a:latin typeface="Arial Black"/>
                <a:ea typeface="DejaVu Sans"/>
              </a:rPr>
              <a:t>Бюджет для граждан направлен на увеличение степени информированности граждан о проводимой бюджетной политике в </a:t>
            </a:r>
            <a:r>
              <a:rPr lang="ru-RU" sz="2000" b="1" i="1" strike="noStrike" spc="-1" dirty="0" smtClean="0">
                <a:solidFill>
                  <a:srgbClr val="224B12"/>
                </a:solidFill>
                <a:latin typeface="Arial Black"/>
                <a:ea typeface="DejaVu Sans"/>
              </a:rPr>
              <a:t>Стуловском сельском поселении Слободского района </a:t>
            </a:r>
            <a:r>
              <a:rPr lang="ru-RU" sz="2000" b="1" i="1" strike="noStrike" spc="-1" dirty="0">
                <a:solidFill>
                  <a:srgbClr val="224B12"/>
                </a:solidFill>
                <a:latin typeface="Arial Black"/>
                <a:ea typeface="DejaVu Sans"/>
              </a:rPr>
              <a:t>Кировской </a:t>
            </a:r>
            <a:r>
              <a:rPr lang="ru-RU" sz="2000" b="1" i="1" strike="noStrike" spc="-1" dirty="0" smtClean="0">
                <a:solidFill>
                  <a:srgbClr val="224B12"/>
                </a:solidFill>
                <a:latin typeface="Arial Black"/>
                <a:ea typeface="DejaVu Sans"/>
              </a:rPr>
              <a:t>области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   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целях реализации принципа прозрачности, открытости     бюджета и информирования жителей о расходовании бюджетных средств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Стуловского сельского поселения Слободского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 представлен «Бюджет для граждан», который познакомит вас с основами бюджетного процесса,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итогами исполнения главного финансового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документа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поселения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истекший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финансовый год.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Данная информация позволит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гражданам составить представление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об источниках формирования доходов бюджета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Стуловского сельского поселения,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направлениях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расходования бюджетных  средств в 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году.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2"/>
          <p:cNvSpPr/>
          <p:nvPr/>
        </p:nvSpPr>
        <p:spPr>
          <a:xfrm>
            <a:off x="571320" y="428760"/>
            <a:ext cx="8206920" cy="44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Расходы на социально-значимые отрасли в </a:t>
            </a:r>
            <a:r>
              <a:rPr lang="ru-RU" sz="24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2022 </a:t>
            </a:r>
            <a:r>
              <a:rPr lang="ru-RU" sz="24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</a:t>
            </a: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555" name="Table 3"/>
          <p:cNvGraphicFramePr/>
          <p:nvPr>
            <p:extLst>
              <p:ext uri="{D42A27DB-BD31-4B8C-83A1-F6EECF244321}">
                <p14:modId xmlns:p14="http://schemas.microsoft.com/office/powerpoint/2010/main" val="356920787"/>
              </p:ext>
            </p:extLst>
          </p:nvPr>
        </p:nvGraphicFramePr>
        <p:xfrm>
          <a:off x="571680" y="2143080"/>
          <a:ext cx="8143560" cy="3861720"/>
        </p:xfrm>
        <a:graphic>
          <a:graphicData uri="http://schemas.openxmlformats.org/drawingml/2006/table">
            <a:tbl>
              <a:tblPr/>
              <a:tblGrid>
                <a:gridCol w="3852360"/>
                <a:gridCol w="1576440"/>
                <a:gridCol w="1687320"/>
                <a:gridCol w="1027440"/>
              </a:tblGrid>
              <a:tr h="519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Направление расходов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2021год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(факт</a:t>
                      </a: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),</a:t>
                      </a:r>
                      <a:r>
                        <a:rPr lang="ru-RU" sz="1600" b="0" strike="noStrike" spc="-1" dirty="0" err="1" smtClean="0">
                          <a:solidFill>
                            <a:srgbClr val="3333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6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76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Факт тыс.руб.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% темп роста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6B9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Всего, в том числе: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8 542,2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11 553,4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135,3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9988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Культура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8 415,7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11 348,7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67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Социальная политика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126,5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204,7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 smtClean="0">
                          <a:solidFill>
                            <a:srgbClr val="33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DEB"/>
                    </a:solidFill>
                  </a:tcPr>
                </a:tc>
              </a:tr>
              <a:tr h="87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</a:tr>
            </a:tbl>
          </a:graphicData>
        </a:graphic>
      </p:graphicFrame>
      <p:sp>
        <p:nvSpPr>
          <p:cNvPr id="556" name="CustomShape 4"/>
          <p:cNvSpPr/>
          <p:nvPr/>
        </p:nvSpPr>
        <p:spPr>
          <a:xfrm>
            <a:off x="6324480" y="838080"/>
            <a:ext cx="906120" cy="50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333300"/>
                </a:solidFill>
                <a:latin typeface="Arial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57" name="Рисунок 13"/>
          <p:cNvPicPr/>
          <p:nvPr/>
        </p:nvPicPr>
        <p:blipFill>
          <a:blip r:embed="rId2"/>
          <a:stretch/>
        </p:blipFill>
        <p:spPr>
          <a:xfrm>
            <a:off x="2483768" y="986547"/>
            <a:ext cx="1634760" cy="1063440"/>
          </a:xfrm>
          <a:prstGeom prst="rect">
            <a:avLst/>
          </a:prstGeom>
          <a:ln w="9360">
            <a:noFill/>
          </a:ln>
        </p:spPr>
      </p:pic>
      <p:pic>
        <p:nvPicPr>
          <p:cNvPr id="560" name="Рисунок 17"/>
          <p:cNvPicPr/>
          <p:nvPr/>
        </p:nvPicPr>
        <p:blipFill>
          <a:blip r:embed="rId3"/>
          <a:stretch/>
        </p:blipFill>
        <p:spPr>
          <a:xfrm>
            <a:off x="5049810" y="1022367"/>
            <a:ext cx="1277640" cy="99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20000">
    <p:comb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7" dur="2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4" dur="3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2286000" y="152280"/>
            <a:ext cx="4258800" cy="448200"/>
          </a:xfrm>
          <a:prstGeom prst="rect">
            <a:avLst/>
          </a:prstGeom>
          <a:solidFill>
            <a:srgbClr val="84DB0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63" name="Рисунок 6"/>
          <p:cNvPicPr/>
          <p:nvPr/>
        </p:nvPicPr>
        <p:blipFill>
          <a:blip r:embed="rId2"/>
          <a:stretch/>
        </p:blipFill>
        <p:spPr>
          <a:xfrm>
            <a:off x="6781680" y="228600"/>
            <a:ext cx="2125440" cy="1420560"/>
          </a:xfrm>
          <a:prstGeom prst="rect">
            <a:avLst/>
          </a:prstGeom>
          <a:ln w="9360">
            <a:noFill/>
          </a:ln>
        </p:spPr>
      </p:pic>
      <p:pic>
        <p:nvPicPr>
          <p:cNvPr id="564" name="Рисунок 8"/>
          <p:cNvPicPr/>
          <p:nvPr/>
        </p:nvPicPr>
        <p:blipFill>
          <a:blip r:embed="rId3"/>
          <a:stretch/>
        </p:blipFill>
        <p:spPr>
          <a:xfrm>
            <a:off x="6929280" y="4286160"/>
            <a:ext cx="1868040" cy="1420560"/>
          </a:xfrm>
          <a:prstGeom prst="rect">
            <a:avLst/>
          </a:prstGeom>
          <a:ln w="9360">
            <a:noFill/>
          </a:ln>
        </p:spPr>
      </p:pic>
      <p:sp>
        <p:nvSpPr>
          <p:cNvPr id="565" name="CustomShape 2"/>
          <p:cNvSpPr/>
          <p:nvPr/>
        </p:nvSpPr>
        <p:spPr>
          <a:xfrm>
            <a:off x="468360" y="642960"/>
            <a:ext cx="6229080" cy="99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2022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национальную экономику составили  </a:t>
            </a:r>
            <a:r>
              <a:rPr lang="ru-RU" sz="20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5 054,9 </a:t>
            </a:r>
            <a:r>
              <a:rPr lang="ru-RU" sz="20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2000" b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,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 или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94,8%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от уточненного годового назначения, в </a:t>
            </a:r>
            <a:r>
              <a:rPr lang="ru-RU" sz="2000" b="0" strike="noStrike" spc="-1" dirty="0" err="1">
                <a:solidFill>
                  <a:srgbClr val="333300"/>
                </a:solidFill>
                <a:latin typeface="Times New Roman"/>
                <a:ea typeface="DejaVu Sans"/>
              </a:rPr>
              <a:t>т.ч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66" name="Table 3"/>
          <p:cNvGraphicFramePr/>
          <p:nvPr>
            <p:extLst>
              <p:ext uri="{D42A27DB-BD31-4B8C-83A1-F6EECF244321}">
                <p14:modId xmlns:p14="http://schemas.microsoft.com/office/powerpoint/2010/main" val="3852885560"/>
              </p:ext>
            </p:extLst>
          </p:nvPr>
        </p:nvGraphicFramePr>
        <p:xfrm>
          <a:off x="533520" y="5791320"/>
          <a:ext cx="8381880" cy="685800"/>
        </p:xfrm>
        <a:graphic>
          <a:graphicData uri="http://schemas.openxmlformats.org/drawingml/2006/table">
            <a:tbl>
              <a:tblPr/>
              <a:tblGrid>
                <a:gridCol w="4038480"/>
                <a:gridCol w="4343400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330,9 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1015,0 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67" name="CustomShape 4"/>
          <p:cNvSpPr/>
          <p:nvPr/>
        </p:nvSpPr>
        <p:spPr>
          <a:xfrm>
            <a:off x="500040" y="1928880"/>
            <a:ext cx="8373600" cy="154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0808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на 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водное хозяйство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–  </a:t>
            </a:r>
            <a:r>
              <a:rPr lang="ru-RU" sz="1600" b="1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20,9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(</a:t>
            </a:r>
            <a:r>
              <a:rPr lang="ru-RU" sz="1600" b="0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рамках МП «Развитие 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архитектуры, градостроительства и имущественных отношений в Стуловском сельском поселении»);</a:t>
            </a:r>
            <a:endParaRPr lang="ru-RU" sz="1600" b="0" i="1" strike="noStrike" spc="-1" dirty="0">
              <a:latin typeface="Arial"/>
            </a:endParaRPr>
          </a:p>
          <a:p>
            <a:pPr marL="216000" indent="-20808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"/>
            </a:pPr>
            <a:r>
              <a:rPr lang="ru-RU" sz="1600" b="1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на 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другие вопросы в области национальной экономики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–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101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,8 </a:t>
            </a:r>
            <a:r>
              <a:rPr lang="ru-RU" sz="1600" b="1" i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(на </a:t>
            </a:r>
            <a:r>
              <a:rPr lang="ru-RU" sz="1600" b="0" i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подготовку сведений о границах территориальных зон );</a:t>
            </a:r>
            <a:endParaRPr lang="ru-RU" sz="1600" b="0" strike="noStrike" spc="-1" dirty="0">
              <a:latin typeface="Arial"/>
            </a:endParaRPr>
          </a:p>
          <a:p>
            <a:pPr marL="216000" indent="-208080" algn="just">
              <a:lnSpc>
                <a:spcPct val="100000"/>
              </a:lnSpc>
              <a:buClr>
                <a:srgbClr val="333300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на дорожное хозяйство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– 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4 932,3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(</a:t>
            </a:r>
            <a:r>
              <a:rPr lang="ru-RU" sz="1600" b="0" i="1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на содержание и ремонт автомобильных дорог)</a:t>
            </a:r>
            <a:endParaRPr lang="ru-RU" sz="1600" b="0" i="1" strike="noStrike" spc="-1" dirty="0">
              <a:latin typeface="Arial"/>
            </a:endParaRPr>
          </a:p>
        </p:txBody>
      </p:sp>
      <p:pic>
        <p:nvPicPr>
          <p:cNvPr id="568" name="Picture 2"/>
          <p:cNvPicPr/>
          <p:nvPr/>
        </p:nvPicPr>
        <p:blipFill>
          <a:blip r:embed="rId4"/>
          <a:stretch/>
        </p:blipFill>
        <p:spPr>
          <a:xfrm>
            <a:off x="3862251" y="3998655"/>
            <a:ext cx="2563560" cy="1415880"/>
          </a:xfrm>
          <a:prstGeom prst="rect">
            <a:avLst/>
          </a:prstGeom>
          <a:ln w="9360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1790"/>
            <a:ext cx="2663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89" y="3829864"/>
            <a:ext cx="2463195" cy="175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1" name="Рисунок 4"/>
          <p:cNvPicPr/>
          <p:nvPr/>
        </p:nvPicPr>
        <p:blipFill>
          <a:blip r:embed="rId3"/>
          <a:stretch/>
        </p:blipFill>
        <p:spPr>
          <a:xfrm>
            <a:off x="3636000" y="1512000"/>
            <a:ext cx="1587240" cy="1110960"/>
          </a:xfrm>
          <a:prstGeom prst="rect">
            <a:avLst/>
          </a:prstGeom>
          <a:ln w="9360">
            <a:noFill/>
          </a:ln>
        </p:spPr>
      </p:pic>
      <p:sp>
        <p:nvSpPr>
          <p:cNvPr id="612" name="CustomShape 2"/>
          <p:cNvSpPr/>
          <p:nvPr/>
        </p:nvSpPr>
        <p:spPr>
          <a:xfrm>
            <a:off x="285840" y="191880"/>
            <a:ext cx="8635680" cy="5662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333300"/>
                </a:solidFill>
                <a:latin typeface="Times New Roman"/>
                <a:ea typeface="DejaVu Sans"/>
              </a:rPr>
              <a:t>Культура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3" name="CustomShape 3"/>
          <p:cNvSpPr/>
          <p:nvPr/>
        </p:nvSpPr>
        <p:spPr>
          <a:xfrm>
            <a:off x="1447920" y="762120"/>
            <a:ext cx="4563720" cy="15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культуру составили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11 348,7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или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99,0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% к уточненному годовому назначению, в рамках МП «Развитие культуры 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Стуловском сельском поселении»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14" name="CustomShape 4"/>
          <p:cNvSpPr/>
          <p:nvPr/>
        </p:nvSpPr>
        <p:spPr>
          <a:xfrm>
            <a:off x="467640" y="2428920"/>
            <a:ext cx="8602200" cy="337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Из бюджета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Стуловского сельского </a:t>
            </a:r>
            <a:r>
              <a:rPr lang="ru-RU" sz="2000" b="0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посления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финансируется: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МКУ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«</a:t>
            </a:r>
            <a:r>
              <a:rPr lang="ru-RU" sz="20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Стуловский Дом культуры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».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Финансирование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указанного учреждения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осуществлялось в рамках муниципального задания, которое характеризуется следующими статистическими данными: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за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2022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количество проведенных мероприятий- 324, 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количество посетителей культурно-досуговых мероприятий составило – </a:t>
            </a:r>
            <a:r>
              <a:rPr lang="ru-RU" sz="20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22049 </a:t>
            </a:r>
            <a:r>
              <a:rPr lang="ru-RU" sz="20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человек.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	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615" name="CustomShape 5"/>
          <p:cNvSpPr/>
          <p:nvPr/>
        </p:nvSpPr>
        <p:spPr>
          <a:xfrm>
            <a:off x="6072120" y="714240"/>
            <a:ext cx="1439640" cy="29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333300"/>
                </a:solidFill>
                <a:latin typeface="Times New Roman"/>
                <a:ea typeface="DejaVu Sans"/>
              </a:rPr>
              <a:t>Млн.рублей</a:t>
            </a:r>
            <a:r>
              <a:rPr lang="ru-RU" sz="1400" b="0" strike="noStrike" spc="-1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616" name="Диаграмма 10"/>
          <p:cNvGraphicFramePr/>
          <p:nvPr/>
        </p:nvGraphicFramePr>
        <p:xfrm>
          <a:off x="5238720" y="569880"/>
          <a:ext cx="3864600" cy="26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7" name="Picture 2"/>
          <p:cNvPicPr/>
          <p:nvPr/>
        </p:nvPicPr>
        <p:blipFill>
          <a:blip r:embed="rId5"/>
          <a:stretch/>
        </p:blipFill>
        <p:spPr>
          <a:xfrm>
            <a:off x="104040" y="714240"/>
            <a:ext cx="1343520" cy="1836000"/>
          </a:xfrm>
          <a:prstGeom prst="rect">
            <a:avLst/>
          </a:prstGeom>
          <a:ln>
            <a:noFill/>
          </a:ln>
        </p:spPr>
      </p:pic>
      <p:pic>
        <p:nvPicPr>
          <p:cNvPr id="618" name="Picture 4"/>
          <p:cNvPicPr/>
          <p:nvPr/>
        </p:nvPicPr>
        <p:blipFill>
          <a:blip r:embed="rId6"/>
          <a:stretch/>
        </p:blipFill>
        <p:spPr>
          <a:xfrm>
            <a:off x="7511760" y="4730040"/>
            <a:ext cx="1530360" cy="2041560"/>
          </a:xfrm>
          <a:prstGeom prst="rect">
            <a:avLst/>
          </a:prstGeom>
          <a:ln>
            <a:noFill/>
          </a:ln>
        </p:spPr>
      </p:pic>
      <p:pic>
        <p:nvPicPr>
          <p:cNvPr id="619" name="Picture 5"/>
          <p:cNvPicPr/>
          <p:nvPr/>
        </p:nvPicPr>
        <p:blipFill>
          <a:blip r:embed="rId7"/>
          <a:stretch/>
        </p:blipFill>
        <p:spPr>
          <a:xfrm>
            <a:off x="3354120" y="5210280"/>
            <a:ext cx="3254040" cy="1563120"/>
          </a:xfrm>
          <a:prstGeom prst="rect">
            <a:avLst/>
          </a:prstGeom>
          <a:ln>
            <a:noFill/>
          </a:ln>
        </p:spPr>
      </p:pic>
      <p:pic>
        <p:nvPicPr>
          <p:cNvPr id="620" name="Picture 6"/>
          <p:cNvPicPr/>
          <p:nvPr/>
        </p:nvPicPr>
        <p:blipFill>
          <a:blip r:embed="rId8"/>
          <a:stretch/>
        </p:blipFill>
        <p:spPr>
          <a:xfrm>
            <a:off x="472320" y="5105160"/>
            <a:ext cx="2396160" cy="1599120"/>
          </a:xfrm>
          <a:prstGeom prst="rect">
            <a:avLst/>
          </a:prstGeom>
          <a:ln>
            <a:noFill/>
          </a:ln>
        </p:spPr>
      </p:pic>
      <p:sp>
        <p:nvSpPr>
          <p:cNvPr id="621" name="CustomShape 6"/>
          <p:cNvSpPr/>
          <p:nvPr/>
        </p:nvSpPr>
        <p:spPr>
          <a:xfrm>
            <a:off x="6072120" y="1512000"/>
            <a:ext cx="636624" cy="891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8 415,7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22" name="CustomShape 7"/>
          <p:cNvSpPr/>
          <p:nvPr/>
        </p:nvSpPr>
        <p:spPr>
          <a:xfrm>
            <a:off x="7511760" y="1330920"/>
            <a:ext cx="588632" cy="9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11 348,7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11" dur="2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5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46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BF935940-DBF6-499F-A543-1D5FFE1867C0}" type="slidenum">
              <a:rPr lang="ru-RU" sz="1400" b="0" strike="noStrike" spc="-1">
                <a:solidFill>
                  <a:srgbClr val="333300"/>
                </a:solidFill>
                <a:latin typeface="Times New Roman"/>
                <a:ea typeface="DejaVu Sans"/>
              </a:rPr>
              <a:t>23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285840" y="228600"/>
            <a:ext cx="8564400" cy="44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25" name="Рисунок 4"/>
          <p:cNvPicPr/>
          <p:nvPr/>
        </p:nvPicPr>
        <p:blipFill>
          <a:blip r:embed="rId3"/>
          <a:stretch/>
        </p:blipFill>
        <p:spPr>
          <a:xfrm>
            <a:off x="285840" y="1000080"/>
            <a:ext cx="2192040" cy="1334880"/>
          </a:xfrm>
          <a:prstGeom prst="rect">
            <a:avLst/>
          </a:prstGeom>
          <a:ln w="9360">
            <a:noFill/>
          </a:ln>
        </p:spPr>
      </p:pic>
      <p:pic>
        <p:nvPicPr>
          <p:cNvPr id="626" name="Рисунок 5"/>
          <p:cNvPicPr/>
          <p:nvPr/>
        </p:nvPicPr>
        <p:blipFill>
          <a:blip r:embed="rId4"/>
          <a:stretch/>
        </p:blipFill>
        <p:spPr>
          <a:xfrm>
            <a:off x="285840" y="2500200"/>
            <a:ext cx="1920600" cy="1372680"/>
          </a:xfrm>
          <a:prstGeom prst="rect">
            <a:avLst/>
          </a:prstGeom>
          <a:ln w="9360">
            <a:noFill/>
          </a:ln>
        </p:spPr>
      </p:pic>
      <p:pic>
        <p:nvPicPr>
          <p:cNvPr id="627" name="Рисунок 6"/>
          <p:cNvPicPr/>
          <p:nvPr/>
        </p:nvPicPr>
        <p:blipFill>
          <a:blip r:embed="rId5"/>
          <a:stretch/>
        </p:blipFill>
        <p:spPr>
          <a:xfrm>
            <a:off x="285840" y="4000680"/>
            <a:ext cx="1839600" cy="1334880"/>
          </a:xfrm>
          <a:prstGeom prst="rect">
            <a:avLst/>
          </a:prstGeom>
          <a:ln w="9360">
            <a:noFill/>
          </a:ln>
        </p:spPr>
      </p:pic>
      <p:sp>
        <p:nvSpPr>
          <p:cNvPr id="628" name="CustomShape 3"/>
          <p:cNvSpPr/>
          <p:nvPr/>
        </p:nvSpPr>
        <p:spPr>
          <a:xfrm>
            <a:off x="2643120" y="928800"/>
            <a:ext cx="3063600" cy="129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В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году расходы на социальную политику составили </a:t>
            </a:r>
            <a:r>
              <a:rPr lang="ru-RU" sz="1600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204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,7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600" b="1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или </a:t>
            </a:r>
            <a:r>
              <a:rPr lang="ru-RU" sz="16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100,0 % </a:t>
            </a:r>
            <a:r>
              <a:rPr lang="ru-RU" sz="1600" b="0" strike="noStrike" spc="-1" dirty="0">
                <a:solidFill>
                  <a:srgbClr val="333300"/>
                </a:solidFill>
                <a:latin typeface="Times New Roman"/>
                <a:ea typeface="DejaVu Sans"/>
              </a:rPr>
              <a:t>к уточненному годовому назначению.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29" name="CustomShape 4"/>
          <p:cNvSpPr/>
          <p:nvPr/>
        </p:nvSpPr>
        <p:spPr>
          <a:xfrm>
            <a:off x="7164360" y="698400"/>
            <a:ext cx="1363320" cy="29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тыс</a:t>
            </a:r>
            <a:r>
              <a:rPr lang="ru-RU" sz="1400" b="1" strike="noStrike" spc="-1" dirty="0" err="1" smtClean="0">
                <a:solidFill>
                  <a:srgbClr val="333300"/>
                </a:solidFill>
                <a:latin typeface="Times New Roman"/>
                <a:ea typeface="DejaVu Sans"/>
              </a:rPr>
              <a:t>.рублей</a:t>
            </a:r>
            <a:r>
              <a:rPr lang="ru-RU" sz="1400" b="0" strike="noStrike" spc="-1" dirty="0" smtClean="0">
                <a:solidFill>
                  <a:srgbClr val="3333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630" name="Table 5"/>
          <p:cNvGraphicFramePr/>
          <p:nvPr>
            <p:extLst>
              <p:ext uri="{D42A27DB-BD31-4B8C-83A1-F6EECF244321}">
                <p14:modId xmlns:p14="http://schemas.microsoft.com/office/powerpoint/2010/main" val="1034206285"/>
              </p:ext>
            </p:extLst>
          </p:nvPr>
        </p:nvGraphicFramePr>
        <p:xfrm>
          <a:off x="533520" y="5989680"/>
          <a:ext cx="8457840" cy="640440"/>
        </p:xfrm>
        <a:graphic>
          <a:graphicData uri="http://schemas.openxmlformats.org/drawingml/2006/table">
            <a:tbl>
              <a:tblPr/>
              <a:tblGrid>
                <a:gridCol w="4228920"/>
                <a:gridCol w="4228920"/>
              </a:tblGrid>
              <a:tr h="64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25,40 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4BA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 на 1 жителя в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году: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41,10 рублей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4BA3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1" name="Table 6"/>
          <p:cNvGraphicFramePr/>
          <p:nvPr>
            <p:extLst>
              <p:ext uri="{D42A27DB-BD31-4B8C-83A1-F6EECF244321}">
                <p14:modId xmlns:p14="http://schemas.microsoft.com/office/powerpoint/2010/main" val="3357006825"/>
              </p:ext>
            </p:extLst>
          </p:nvPr>
        </p:nvGraphicFramePr>
        <p:xfrm>
          <a:off x="2214720" y="2786040"/>
          <a:ext cx="6714720" cy="1995536"/>
        </p:xfrm>
        <a:graphic>
          <a:graphicData uri="http://schemas.openxmlformats.org/drawingml/2006/table">
            <a:tbl>
              <a:tblPr/>
              <a:tblGrid>
                <a:gridCol w="3522600"/>
                <a:gridCol w="1541160"/>
                <a:gridCol w="1650960"/>
              </a:tblGrid>
              <a:tr h="366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3300"/>
                          </a:solidFill>
                          <a:latin typeface="Times New Roman"/>
                        </a:rPr>
                        <a:t>2021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330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5D58A"/>
                    </a:solidFill>
                  </a:tcPr>
                </a:tc>
              </a:tr>
              <a:tr h="780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ru-RU" sz="1800" b="0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1,0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3,0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5EFDA"/>
                    </a:solidFill>
                  </a:tcPr>
                </a:tc>
              </a:tr>
              <a:tr h="84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333300"/>
                          </a:solidFill>
                          <a:latin typeface="Times New Roman"/>
                        </a:rPr>
                        <a:t>Пенсионное обеспечение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125,5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333300"/>
                          </a:solidFill>
                          <a:latin typeface="Times New Roman"/>
                        </a:rPr>
                        <a:t>201,7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AF7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2" name="Диаграмма 11"/>
          <p:cNvGraphicFramePr/>
          <p:nvPr>
            <p:extLst>
              <p:ext uri="{D42A27DB-BD31-4B8C-83A1-F6EECF244321}">
                <p14:modId xmlns:p14="http://schemas.microsoft.com/office/powerpoint/2010/main" val="1243191957"/>
              </p:ext>
            </p:extLst>
          </p:nvPr>
        </p:nvGraphicFramePr>
        <p:xfrm>
          <a:off x="5868144" y="698400"/>
          <a:ext cx="3129840" cy="217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3" name="CustomShape 7"/>
          <p:cNvSpPr/>
          <p:nvPr/>
        </p:nvSpPr>
        <p:spPr>
          <a:xfrm>
            <a:off x="6660360" y="1844824"/>
            <a:ext cx="57852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126,5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34" name="CustomShape 8"/>
          <p:cNvSpPr/>
          <p:nvPr/>
        </p:nvSpPr>
        <p:spPr>
          <a:xfrm>
            <a:off x="7878600" y="1412776"/>
            <a:ext cx="725848" cy="922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204,7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Tm="20000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11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3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3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5" dur="3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7238880" y="6324480"/>
            <a:ext cx="1896840" cy="44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94E53E5F-7B6C-4194-A8D4-0D741B1F8C29}" type="slidenum">
              <a:rPr lang="ru-RU" sz="1400" b="0" strike="noStrike" spc="-1">
                <a:solidFill>
                  <a:srgbClr val="333300"/>
                </a:solidFill>
                <a:latin typeface="Times New Roman"/>
                <a:ea typeface="DejaVu Sans"/>
              </a:rPr>
              <a:t>24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323640" y="116640"/>
            <a:ext cx="8421480" cy="64404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88631"/>
                </a:solidFill>
                <a:latin typeface="Times New Roman"/>
                <a:ea typeface="DejaVu Sans"/>
              </a:rPr>
              <a:t>Резервный фонд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2428920" y="857160"/>
            <a:ext cx="6420960" cy="3068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Израсходовано за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2022 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год –   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3,0 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тыс.рублей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, в том числе: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-  на предоставление единовременной социальной выплаты по случаю пожара –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3,0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тыс.рублей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 Остатка неиспользованных средств резервного фонда на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01.01.2023 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– </a:t>
            </a:r>
            <a:r>
              <a:rPr lang="ru-RU" sz="1800" b="0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0,0 </a:t>
            </a:r>
            <a:r>
              <a:rPr lang="ru-RU" sz="1800" b="0" strike="noStrike" spc="-1" dirty="0" err="1">
                <a:solidFill>
                  <a:srgbClr val="333300"/>
                </a:solidFill>
                <a:latin typeface="Arial"/>
                <a:ea typeface="DejaVu Sans"/>
              </a:rPr>
              <a:t>тыс.руб</a:t>
            </a:r>
            <a:r>
              <a:rPr lang="ru-RU" sz="18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638" name="Picture 4"/>
          <p:cNvPicPr/>
          <p:nvPr/>
        </p:nvPicPr>
        <p:blipFill>
          <a:blip r:embed="rId2"/>
          <a:stretch/>
        </p:blipFill>
        <p:spPr>
          <a:xfrm>
            <a:off x="142920" y="1071720"/>
            <a:ext cx="2209320" cy="2989080"/>
          </a:xfrm>
          <a:prstGeom prst="rect">
            <a:avLst/>
          </a:prstGeom>
          <a:ln w="9360">
            <a:noFill/>
          </a:ln>
        </p:spPr>
      </p:pic>
      <p:pic>
        <p:nvPicPr>
          <p:cNvPr id="639" name="Picture 8"/>
          <p:cNvPicPr/>
          <p:nvPr/>
        </p:nvPicPr>
        <p:blipFill>
          <a:blip r:embed="rId3"/>
          <a:stretch/>
        </p:blipFill>
        <p:spPr>
          <a:xfrm>
            <a:off x="6572160" y="4800600"/>
            <a:ext cx="2563560" cy="2049120"/>
          </a:xfrm>
          <a:prstGeom prst="rect">
            <a:avLst/>
          </a:prstGeom>
          <a:ln w="9360">
            <a:noFill/>
          </a:ln>
        </p:spPr>
      </p:pic>
      <p:pic>
        <p:nvPicPr>
          <p:cNvPr id="640" name="Picture 2"/>
          <p:cNvPicPr/>
          <p:nvPr/>
        </p:nvPicPr>
        <p:blipFill>
          <a:blip r:embed="rId4"/>
          <a:stretch/>
        </p:blipFill>
        <p:spPr>
          <a:xfrm>
            <a:off x="1249560" y="4174200"/>
            <a:ext cx="3014640" cy="225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set>
                                    <p:anim to="(#ppt_x)"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set>
                                    <p:anim to="(#ppt_y)"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324000" y="27000"/>
            <a:ext cx="8488080" cy="93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6FF"/>
                </a:solidFill>
                <a:latin typeface="Calibri"/>
                <a:ea typeface="DejaVu Sans"/>
              </a:rPr>
              <a:t>Исполнение муниципальных программ за </a:t>
            </a:r>
            <a:r>
              <a:rPr lang="ru-RU" sz="2800" b="1" strike="noStrike" spc="-1" dirty="0" smtClean="0">
                <a:solidFill>
                  <a:srgbClr val="0066FF"/>
                </a:solidFill>
                <a:latin typeface="Calibri"/>
                <a:ea typeface="DejaVu Sans"/>
              </a:rPr>
              <a:t>2022г</a:t>
            </a:r>
            <a:r>
              <a:rPr lang="ru-RU" sz="2800" b="1" strike="noStrike" spc="-1" dirty="0">
                <a:solidFill>
                  <a:srgbClr val="0066FF"/>
                </a:solidFill>
                <a:latin typeface="Calibri"/>
                <a:ea typeface="DejaVu Sans"/>
              </a:rPr>
              <a:t>. (тыс. руб.) 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642" name="Table 2"/>
          <p:cNvGraphicFramePr/>
          <p:nvPr>
            <p:extLst>
              <p:ext uri="{D42A27DB-BD31-4B8C-83A1-F6EECF244321}">
                <p14:modId xmlns:p14="http://schemas.microsoft.com/office/powerpoint/2010/main" val="192049028"/>
              </p:ext>
            </p:extLst>
          </p:nvPr>
        </p:nvGraphicFramePr>
        <p:xfrm>
          <a:off x="179640" y="965520"/>
          <a:ext cx="8964360" cy="4708680"/>
        </p:xfrm>
        <a:graphic>
          <a:graphicData uri="http://schemas.openxmlformats.org/drawingml/2006/table">
            <a:tbl>
              <a:tblPr/>
              <a:tblGrid>
                <a:gridCol w="5545080"/>
                <a:gridCol w="1166760"/>
                <a:gridCol w="1428480"/>
                <a:gridCol w="824040"/>
              </a:tblGrid>
              <a:tr h="639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расхода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Утверждено (тыс.рублей)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Факт (тыс.рублей)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333300"/>
                          </a:solidFill>
                          <a:latin typeface="Times New Roman"/>
                        </a:rPr>
                        <a:t>Процент испол-нения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25 200,1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24 585,2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97,56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управления"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6 453,3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6 413,3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99 ,38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94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муниципальным имуществом и земельными ресурсами"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240,5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240,2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99,85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CC"/>
                    </a:solidFill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"Обеспечение безопасности и жизнедеятельности населения 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53,2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91,33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и содержание муниципального имущества"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6 750,0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6 295,1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93,26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строительства и архитектуры"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13,8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13,8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100,00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жилищно-коммунального хозяйства, охрана окружающей среды"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221,0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220,9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99,98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9FF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культуры"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11 463,2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11 348,7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Arial"/>
                        </a:rPr>
                        <a:t>99,00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1"/>
          <p:cNvGrpSpPr/>
          <p:nvPr/>
        </p:nvGrpSpPr>
        <p:grpSpPr>
          <a:xfrm>
            <a:off x="830520" y="1357200"/>
            <a:ext cx="7932240" cy="4658760"/>
            <a:chOff x="830520" y="1357200"/>
            <a:chExt cx="7932240" cy="4658760"/>
          </a:xfrm>
        </p:grpSpPr>
        <p:grpSp>
          <p:nvGrpSpPr>
            <p:cNvPr id="646" name="Group 2"/>
            <p:cNvGrpSpPr/>
            <p:nvPr/>
          </p:nvGrpSpPr>
          <p:grpSpPr>
            <a:xfrm>
              <a:off x="3964680" y="5025600"/>
              <a:ext cx="1401480" cy="990360"/>
              <a:chOff x="3964680" y="5025600"/>
              <a:chExt cx="1401480" cy="990360"/>
            </a:xfrm>
          </p:grpSpPr>
          <p:pic>
            <p:nvPicPr>
              <p:cNvPr id="647" name="Picture 4"/>
              <p:cNvPicPr/>
              <p:nvPr/>
            </p:nvPicPr>
            <p:blipFill>
              <a:blip r:embed="rId2"/>
              <a:stretch/>
            </p:blipFill>
            <p:spPr>
              <a:xfrm>
                <a:off x="3964680" y="5025600"/>
                <a:ext cx="1401480" cy="99036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48" name="CustomShape 3"/>
              <p:cNvSpPr/>
              <p:nvPr/>
            </p:nvSpPr>
            <p:spPr>
              <a:xfrm rot="417000">
                <a:off x="4325040" y="5487840"/>
                <a:ext cx="630000" cy="4298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9" name="Group 4"/>
            <p:cNvGrpSpPr/>
            <p:nvPr/>
          </p:nvGrpSpPr>
          <p:grpSpPr>
            <a:xfrm>
              <a:off x="830520" y="3813120"/>
              <a:ext cx="7839360" cy="2163960"/>
              <a:chOff x="830520" y="3813120"/>
              <a:chExt cx="7839360" cy="2163960"/>
            </a:xfrm>
          </p:grpSpPr>
          <p:pic>
            <p:nvPicPr>
              <p:cNvPr id="650" name="Picture 7"/>
              <p:cNvPicPr/>
              <p:nvPr/>
            </p:nvPicPr>
            <p:blipFill>
              <a:blip r:embed="rId3"/>
              <a:stretch/>
            </p:blipFill>
            <p:spPr>
              <a:xfrm rot="21054000">
                <a:off x="856080" y="4422600"/>
                <a:ext cx="7787880" cy="9442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1" name="CustomShape 5"/>
              <p:cNvSpPr/>
              <p:nvPr/>
            </p:nvSpPr>
            <p:spPr>
              <a:xfrm rot="657000">
                <a:off x="932400" y="4680360"/>
                <a:ext cx="7652880" cy="3600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2" name="Group 6"/>
            <p:cNvGrpSpPr/>
            <p:nvPr/>
          </p:nvGrpSpPr>
          <p:grpSpPr>
            <a:xfrm>
              <a:off x="5438880" y="4009680"/>
              <a:ext cx="3163680" cy="1276920"/>
              <a:chOff x="5438880" y="4009680"/>
              <a:chExt cx="3163680" cy="1276920"/>
            </a:xfrm>
          </p:grpSpPr>
          <p:pic>
            <p:nvPicPr>
              <p:cNvPr id="653" name="Picture 10"/>
              <p:cNvPicPr/>
              <p:nvPr/>
            </p:nvPicPr>
            <p:blipFill>
              <a:blip r:embed="rId4"/>
              <a:stretch/>
            </p:blipFill>
            <p:spPr>
              <a:xfrm>
                <a:off x="5438880" y="4179960"/>
                <a:ext cx="3163680" cy="100296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4" name="CustomShape 7"/>
              <p:cNvSpPr/>
              <p:nvPr/>
            </p:nvSpPr>
            <p:spPr>
              <a:xfrm rot="657000">
                <a:off x="5510880" y="4290840"/>
                <a:ext cx="3031920" cy="7138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5" name="Group 8"/>
            <p:cNvGrpSpPr/>
            <p:nvPr/>
          </p:nvGrpSpPr>
          <p:grpSpPr>
            <a:xfrm>
              <a:off x="6082920" y="2881800"/>
              <a:ext cx="2679840" cy="2360160"/>
              <a:chOff x="6082920" y="2881800"/>
              <a:chExt cx="2679840" cy="2360160"/>
            </a:xfrm>
          </p:grpSpPr>
          <p:pic>
            <p:nvPicPr>
              <p:cNvPr id="656" name="Picture 13"/>
              <p:cNvPicPr/>
              <p:nvPr/>
            </p:nvPicPr>
            <p:blipFill>
              <a:blip r:embed="rId5"/>
              <a:stretch/>
            </p:blipFill>
            <p:spPr>
              <a:xfrm rot="21288000">
                <a:off x="6175080" y="2993400"/>
                <a:ext cx="2530080" cy="13824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57" name="CustomShape 9"/>
              <p:cNvSpPr/>
              <p:nvPr/>
            </p:nvSpPr>
            <p:spPr>
              <a:xfrm rot="657000">
                <a:off x="6169320" y="3887280"/>
                <a:ext cx="2371320" cy="11394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58" name="Group 10"/>
            <p:cNvGrpSpPr/>
            <p:nvPr/>
          </p:nvGrpSpPr>
          <p:grpSpPr>
            <a:xfrm>
              <a:off x="6162120" y="1357200"/>
              <a:ext cx="2585880" cy="1635840"/>
              <a:chOff x="6162120" y="1357200"/>
              <a:chExt cx="2585880" cy="1635840"/>
            </a:xfrm>
          </p:grpSpPr>
          <p:pic>
            <p:nvPicPr>
              <p:cNvPr id="659" name="Picture 16"/>
              <p:cNvPicPr/>
              <p:nvPr/>
            </p:nvPicPr>
            <p:blipFill>
              <a:blip r:embed="rId6"/>
              <a:stretch/>
            </p:blipFill>
            <p:spPr>
              <a:xfrm rot="21432600">
                <a:off x="6192720" y="1598760"/>
                <a:ext cx="2523960" cy="133344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0" name="CustomShape 11"/>
              <p:cNvSpPr/>
              <p:nvPr/>
            </p:nvSpPr>
            <p:spPr>
              <a:xfrm>
                <a:off x="6357960" y="1357200"/>
                <a:ext cx="2354040" cy="1538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 dirty="0" smtClean="0">
                    <a:solidFill>
                      <a:srgbClr val="000000"/>
                    </a:solidFill>
                    <a:latin typeface="Arial"/>
                    <a:ea typeface="DejaVu Sans"/>
                  </a:rPr>
                  <a:t>0,0</a:t>
                </a:r>
                <a:endParaRPr lang="ru-RU" sz="2500" b="0" strike="noStrike" spc="-1" dirty="0">
                  <a:latin typeface="Arial"/>
                </a:endParaRPr>
              </a:p>
            </p:txBody>
          </p:sp>
        </p:grpSp>
        <p:grpSp>
          <p:nvGrpSpPr>
            <p:cNvPr id="661" name="Group 12"/>
            <p:cNvGrpSpPr/>
            <p:nvPr/>
          </p:nvGrpSpPr>
          <p:grpSpPr>
            <a:xfrm>
              <a:off x="1279080" y="3135600"/>
              <a:ext cx="2680200" cy="1822320"/>
              <a:chOff x="1279080" y="3135600"/>
              <a:chExt cx="2680200" cy="1822320"/>
            </a:xfrm>
          </p:grpSpPr>
          <p:pic>
            <p:nvPicPr>
              <p:cNvPr id="662" name="Picture 19"/>
              <p:cNvPicPr/>
              <p:nvPr/>
            </p:nvPicPr>
            <p:blipFill>
              <a:blip r:embed="rId7"/>
              <a:stretch/>
            </p:blipFill>
            <p:spPr>
              <a:xfrm rot="21057600">
                <a:off x="1374840" y="3355200"/>
                <a:ext cx="2488680" cy="14158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3" name="CustomShape 13"/>
              <p:cNvSpPr/>
              <p:nvPr/>
            </p:nvSpPr>
            <p:spPr>
              <a:xfrm>
                <a:off x="1395720" y="3135600"/>
                <a:ext cx="2317320" cy="10915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>
                    <a:solidFill>
                      <a:srgbClr val="000000"/>
                    </a:solidFill>
                    <a:latin typeface="Calibri"/>
                    <a:ea typeface="DejaVu Sans"/>
                  </a:rPr>
                  <a:t>0</a:t>
                </a:r>
                <a:endParaRPr lang="ru-RU" sz="2500" b="0" strike="noStrike" spc="-1">
                  <a:latin typeface="Arial"/>
                </a:endParaRPr>
              </a:p>
            </p:txBody>
          </p:sp>
        </p:grpSp>
        <p:grpSp>
          <p:nvGrpSpPr>
            <p:cNvPr id="664" name="Group 14"/>
            <p:cNvGrpSpPr/>
            <p:nvPr/>
          </p:nvGrpSpPr>
          <p:grpSpPr>
            <a:xfrm>
              <a:off x="1266840" y="1386000"/>
              <a:ext cx="2761200" cy="2176200"/>
              <a:chOff x="1266840" y="1386000"/>
              <a:chExt cx="2761200" cy="2176200"/>
            </a:xfrm>
          </p:grpSpPr>
          <p:pic>
            <p:nvPicPr>
              <p:cNvPr id="665" name="Picture 22"/>
              <p:cNvPicPr/>
              <p:nvPr/>
            </p:nvPicPr>
            <p:blipFill>
              <a:blip r:embed="rId8"/>
              <a:stretch/>
            </p:blipFill>
            <p:spPr>
              <a:xfrm rot="20777400">
                <a:off x="1426680" y="1651680"/>
                <a:ext cx="2441160" cy="16444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666" name="CustomShape 15"/>
              <p:cNvSpPr/>
              <p:nvPr/>
            </p:nvSpPr>
            <p:spPr>
              <a:xfrm>
                <a:off x="1429200" y="1533240"/>
                <a:ext cx="2288880" cy="148140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50000"/>
                  </a:lnSpc>
                  <a:spcAft>
                    <a:spcPts val="1089"/>
                  </a:spcAft>
                </a:pPr>
                <a:r>
                  <a:rPr lang="ru-RU" sz="2500" b="1" strike="noStrike" spc="-1" dirty="0" smtClean="0">
                    <a:solidFill>
                      <a:srgbClr val="000000"/>
                    </a:solidFill>
                    <a:latin typeface="Arial"/>
                    <a:ea typeface="DejaVu Sans"/>
                  </a:rPr>
                  <a:t>0,0</a:t>
                </a:r>
                <a:endParaRPr lang="ru-RU" sz="2400" b="0" strike="noStrike" spc="-1" dirty="0">
                  <a:latin typeface="Arial"/>
                </a:endParaRPr>
              </a:p>
            </p:txBody>
          </p:sp>
        </p:grpSp>
      </p:grpSp>
      <p:sp>
        <p:nvSpPr>
          <p:cNvPr id="667" name="CustomShape 16"/>
          <p:cNvSpPr/>
          <p:nvPr/>
        </p:nvSpPr>
        <p:spPr>
          <a:xfrm>
            <a:off x="3857760" y="1785960"/>
            <a:ext cx="2223720" cy="9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Кредиты от коммерческих банков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68" name="CustomShape 17"/>
          <p:cNvSpPr/>
          <p:nvPr/>
        </p:nvSpPr>
        <p:spPr>
          <a:xfrm>
            <a:off x="3714840" y="3143160"/>
            <a:ext cx="2447640" cy="90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Кредит из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бюджета Слободского района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69" name="CustomShape 18"/>
          <p:cNvSpPr/>
          <p:nvPr/>
        </p:nvSpPr>
        <p:spPr>
          <a:xfrm>
            <a:off x="3355920" y="2833560"/>
            <a:ext cx="2876040" cy="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9"/>
          <p:cNvSpPr/>
          <p:nvPr/>
        </p:nvSpPr>
        <p:spPr>
          <a:xfrm>
            <a:off x="3203640" y="4076640"/>
            <a:ext cx="2835000" cy="19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20"/>
          <p:cNvSpPr/>
          <p:nvPr/>
        </p:nvSpPr>
        <p:spPr>
          <a:xfrm>
            <a:off x="1403280" y="981000"/>
            <a:ext cx="149364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0,00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672" name="CustomShape 21"/>
          <p:cNvSpPr/>
          <p:nvPr/>
        </p:nvSpPr>
        <p:spPr>
          <a:xfrm>
            <a:off x="7000920" y="1071720"/>
            <a:ext cx="1071360" cy="425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0,00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673" name="CustomShape 22"/>
          <p:cNvSpPr/>
          <p:nvPr/>
        </p:nvSpPr>
        <p:spPr>
          <a:xfrm>
            <a:off x="900000" y="5759280"/>
            <a:ext cx="2120400" cy="41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01.01.2022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74" name="CustomShape 23"/>
          <p:cNvSpPr/>
          <p:nvPr/>
        </p:nvSpPr>
        <p:spPr>
          <a:xfrm>
            <a:off x="6168960" y="5759280"/>
            <a:ext cx="2118960" cy="41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01.01.2023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675" name="CustomShape 24"/>
          <p:cNvSpPr/>
          <p:nvPr/>
        </p:nvSpPr>
        <p:spPr>
          <a:xfrm>
            <a:off x="755640" y="142920"/>
            <a:ext cx="816588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6FF"/>
                </a:solidFill>
                <a:latin typeface="Arial"/>
                <a:ea typeface="DejaVu Sans"/>
              </a:rPr>
              <a:t>Структура муниципального долга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66FF"/>
                </a:solidFill>
                <a:latin typeface="Arial"/>
                <a:ea typeface="DejaVu Sans"/>
              </a:rPr>
              <a:t>Стуловского сельского поселения (</a:t>
            </a:r>
            <a:r>
              <a:rPr lang="ru-RU" sz="2800" b="1" strike="noStrike" spc="-1" dirty="0" err="1" smtClean="0">
                <a:solidFill>
                  <a:srgbClr val="0066FF"/>
                </a:solidFill>
                <a:latin typeface="Arial"/>
                <a:ea typeface="DejaVu Sans"/>
              </a:rPr>
              <a:t>тыс.руб</a:t>
            </a:r>
            <a:r>
              <a:rPr lang="ru-RU" sz="2800" b="1" strike="noStrike" spc="-1" dirty="0" smtClean="0">
                <a:solidFill>
                  <a:srgbClr val="0066FF"/>
                </a:solidFill>
                <a:latin typeface="Arial"/>
                <a:ea typeface="DejaVu Sans"/>
              </a:rPr>
              <a:t>)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676" name="CustomShape 25"/>
          <p:cNvSpPr/>
          <p:nvPr/>
        </p:nvSpPr>
        <p:spPr>
          <a:xfrm>
            <a:off x="468360" y="6308640"/>
            <a:ext cx="8127720" cy="35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на уплату % по кредитам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0,0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677" name="Picture 43"/>
          <p:cNvPicPr/>
          <p:nvPr/>
        </p:nvPicPr>
        <p:blipFill>
          <a:blip r:embed="rId9"/>
          <a:stretch/>
        </p:blipFill>
        <p:spPr>
          <a:xfrm>
            <a:off x="8286840" y="5929200"/>
            <a:ext cx="703080" cy="701280"/>
          </a:xfrm>
          <a:prstGeom prst="rect">
            <a:avLst/>
          </a:prstGeom>
          <a:ln w="9360">
            <a:noFill/>
          </a:ln>
        </p:spPr>
      </p:pic>
      <p:sp>
        <p:nvSpPr>
          <p:cNvPr id="678" name="CustomShape 26"/>
          <p:cNvSpPr/>
          <p:nvPr/>
        </p:nvSpPr>
        <p:spPr>
          <a:xfrm>
            <a:off x="7072200" y="3643200"/>
            <a:ext cx="7441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3600"/>
            <a:ext cx="7498816" cy="113917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ru-RU" sz="32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ИТОГИ</a:t>
            </a:r>
            <a:endParaRPr lang="ru-RU" sz="3200" b="1" dirty="0">
              <a:ln>
                <a:solidFill>
                  <a:schemeClr val="bg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331640" y="1556792"/>
            <a:ext cx="8229240" cy="3977280"/>
          </a:xfrm>
        </p:spPr>
        <p:txBody>
          <a:bodyPr/>
          <a:lstStyle/>
          <a:p>
            <a:r>
              <a:rPr lang="ru-RU" dirty="0"/>
              <a:t>В качестве положительных </a:t>
            </a:r>
            <a:r>
              <a:rPr lang="ru-RU" b="1" dirty="0"/>
              <a:t>результатов мы отмечаем</a:t>
            </a:r>
            <a:r>
              <a:rPr lang="ru-RU" dirty="0"/>
              <a:t>:</a:t>
            </a:r>
          </a:p>
          <a:p>
            <a:pPr lvl="0"/>
            <a:r>
              <a:rPr lang="ru-RU" b="1" dirty="0"/>
              <a:t>Своевременность расчетов бюджета по выплате заработной платы;</a:t>
            </a:r>
            <a:endParaRPr lang="ru-RU" dirty="0"/>
          </a:p>
          <a:p>
            <a:pPr lvl="0"/>
            <a:r>
              <a:rPr lang="ru-RU" b="1" dirty="0"/>
              <a:t>Обеспечено </a:t>
            </a:r>
            <a:r>
              <a:rPr lang="ru-RU" b="1" dirty="0" err="1"/>
              <a:t>софинансирование</a:t>
            </a:r>
            <a:r>
              <a:rPr lang="ru-RU" b="1" dirty="0"/>
              <a:t> в рамках областных целевых программ;</a:t>
            </a:r>
            <a:endParaRPr lang="ru-RU" dirty="0"/>
          </a:p>
          <a:p>
            <a:pPr lvl="0"/>
            <a:r>
              <a:rPr lang="ru-RU" b="1" dirty="0"/>
              <a:t>Увеличение поступлений налоговых доходов на 56,4 </a:t>
            </a:r>
            <a:r>
              <a:rPr lang="ru-RU" b="1" dirty="0" err="1"/>
              <a:t>тыс.рублей</a:t>
            </a:r>
            <a:r>
              <a:rPr lang="ru-RU" b="1" dirty="0"/>
              <a:t> к факту 2021 года;</a:t>
            </a:r>
            <a:endParaRPr lang="ru-RU" dirty="0"/>
          </a:p>
          <a:p>
            <a:pPr lvl="0"/>
            <a:r>
              <a:rPr lang="ru-RU" b="1" dirty="0"/>
              <a:t>Отсутствие просроченной кредиторской задолженности на конец года;</a:t>
            </a:r>
            <a:endParaRPr lang="ru-RU" dirty="0"/>
          </a:p>
          <a:p>
            <a:pPr lvl="0"/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b="1" dirty="0"/>
              <a:t>Все эти достижения были бы невозможны без налогоплательщиков- предпринимателей, предприятий, организаций и жителей Стуловского сельского поселения, а также без активной работы администрации поселения и сотрудничества с администрацией Слободского района.</a:t>
            </a:r>
            <a:endParaRPr lang="ru-RU" dirty="0"/>
          </a:p>
          <a:p>
            <a:r>
              <a:rPr lang="ru-RU" b="1" dirty="0"/>
              <a:t>За это всем большое спасибо.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53176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87624" y="1700808"/>
            <a:ext cx="7776864" cy="3905272"/>
          </a:xfrm>
        </p:spPr>
        <p:txBody>
          <a:bodyPr/>
          <a:lstStyle/>
          <a:p>
            <a:r>
              <a:rPr lang="ru-RU" b="1" dirty="0" smtClean="0">
                <a:effectLst/>
              </a:rPr>
              <a:t>Завершая свое выступление, </a:t>
            </a:r>
            <a:r>
              <a:rPr lang="ru-RU" dirty="0" smtClean="0">
                <a:effectLst/>
              </a:rPr>
              <a:t>подчеркну, что в 2023 году нам необходимо обеспечить качественное исполнение бюджета, усилить работу по сбору доходов, максимально сократить задолженность по налогам, наиболее рационально и эффективно использовать средства расходной части.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Учитывая итоги исполнения  бюджета поселения  за 2022 год в соответствии со  </a:t>
            </a:r>
            <a:r>
              <a:rPr lang="ru-RU" b="1"/>
              <a:t>статьей </a:t>
            </a:r>
            <a:r>
              <a:rPr lang="ru-RU" b="1" smtClean="0"/>
              <a:t>12 </a:t>
            </a:r>
            <a:r>
              <a:rPr lang="ru-RU" b="1" dirty="0"/>
              <a:t>Положения о бюджетном процессе в Стуловском сельском поселении предлагаю утвердить отчет об исполнении бюджета Стуловского сельского поселения за 2022 год в представленных параметрах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539640" y="404640"/>
            <a:ext cx="8543160" cy="255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1187624" y="3357000"/>
            <a:ext cx="3672408" cy="1008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Официальный сайт: </a:t>
            </a:r>
            <a:r>
              <a:rPr lang="en-US" b="1" spc="-1" dirty="0" smtClean="0">
                <a:solidFill>
                  <a:srgbClr val="C00000"/>
                </a:solidFill>
                <a:latin typeface="Times New Roman"/>
              </a:rPr>
              <a:t>stulovskoe-r43.gosweb.gosuslugi.ru</a:t>
            </a:r>
            <a:endParaRPr lang="ru-RU" b="1" spc="-1" dirty="0" smtClean="0">
              <a:solidFill>
                <a:srgbClr val="C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E-</a:t>
            </a:r>
            <a:r>
              <a:rPr lang="ru-RU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mail</a:t>
            </a:r>
            <a:r>
              <a:rPr lang="ru-RU" sz="1800" b="1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: </a:t>
            </a:r>
            <a:r>
              <a:rPr lang="en-US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maxim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en-US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ru</a:t>
            </a:r>
            <a:r>
              <a:rPr lang="ru-RU" b="1" spc="-1" dirty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en-US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07@mail</a:t>
            </a:r>
            <a:r>
              <a:rPr lang="ru-RU" sz="1800" b="1" strike="noStrike" spc="-1" dirty="0" smtClean="0">
                <a:solidFill>
                  <a:srgbClr val="C00000"/>
                </a:solidFill>
                <a:latin typeface="Times New Roman"/>
                <a:ea typeface="DejaVu Sans"/>
              </a:rPr>
              <a:t>.</a:t>
            </a:r>
            <a:r>
              <a:rPr lang="ru-RU" sz="1800" b="1" strike="noStrike" spc="-1" dirty="0" err="1" smtClean="0">
                <a:solidFill>
                  <a:srgbClr val="C00000"/>
                </a:solidFill>
                <a:latin typeface="Times New Roman"/>
                <a:ea typeface="DejaVu Sans"/>
              </a:rPr>
              <a:t>ru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1441440" y="2205000"/>
            <a:ext cx="71622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Контактная </a:t>
            </a:r>
            <a:r>
              <a:rPr lang="ru-RU" sz="1800" b="1" i="1" strike="noStrike" spc="-1" dirty="0" err="1">
                <a:solidFill>
                  <a:srgbClr val="C0654C"/>
                </a:solidFill>
                <a:latin typeface="Times New Roman"/>
                <a:ea typeface="DejaVu Sans"/>
              </a:rPr>
              <a:t>информация:Кировская</a:t>
            </a: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 обл., 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Слободской р-н, </a:t>
            </a:r>
            <a:r>
              <a:rPr lang="ru-RU" sz="1800" b="1" i="1" strike="noStrike" spc="-1" dirty="0" err="1" smtClean="0">
                <a:solidFill>
                  <a:srgbClr val="C0654C"/>
                </a:solidFill>
                <a:latin typeface="Times New Roman"/>
                <a:ea typeface="DejaVu Sans"/>
              </a:rPr>
              <a:t>д.Стулово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,  </a:t>
            </a:r>
            <a:r>
              <a:rPr lang="ru-RU" sz="1800" b="1" i="1" strike="noStrike" spc="-1" dirty="0" err="1" smtClean="0">
                <a:solidFill>
                  <a:srgbClr val="C0654C"/>
                </a:solidFill>
                <a:latin typeface="Times New Roman"/>
                <a:ea typeface="DejaVu Sans"/>
              </a:rPr>
              <a:t>ул.Трактовая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, д.56</a:t>
            </a:r>
            <a:r>
              <a:rPr lang="ru-RU" sz="1800" b="1" i="1" strike="noStrike" spc="-1" dirty="0">
                <a:solidFill>
                  <a:srgbClr val="C0654C"/>
                </a:solidFill>
                <a:latin typeface="Times New Roman"/>
                <a:ea typeface="DejaVu Sans"/>
              </a:rPr>
              <a:t>, тел. (83362) </a:t>
            </a:r>
            <a:r>
              <a:rPr lang="ru-RU" sz="1800" b="1" i="1" strike="noStrike" spc="-1" dirty="0" smtClean="0">
                <a:solidFill>
                  <a:srgbClr val="C0654C"/>
                </a:solidFill>
                <a:latin typeface="Times New Roman"/>
                <a:ea typeface="DejaVu Sans"/>
              </a:rPr>
              <a:t>3-38-04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685" name="CustomShape 4"/>
          <p:cNvSpPr/>
          <p:nvPr/>
        </p:nvSpPr>
        <p:spPr>
          <a:xfrm>
            <a:off x="1475640" y="548640"/>
            <a:ext cx="7272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AAE76"/>
                </a:solidFill>
                <a:latin typeface="Cambria"/>
                <a:ea typeface="Cambria"/>
              </a:rPr>
              <a:t>Материалы подготовлены </a:t>
            </a:r>
            <a:r>
              <a:rPr lang="ru-RU" sz="2800" b="1" strike="noStrike" spc="-1" dirty="0" smtClean="0">
                <a:solidFill>
                  <a:srgbClr val="FAAE76"/>
                </a:solidFill>
                <a:latin typeface="Cambria"/>
                <a:ea typeface="Cambria"/>
              </a:rPr>
              <a:t>администрацией Стуловского сельского поселения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686" name="Picture 3"/>
          <p:cNvPicPr/>
          <p:nvPr/>
        </p:nvPicPr>
        <p:blipFill>
          <a:blip r:embed="rId2"/>
          <a:stretch/>
        </p:blipFill>
        <p:spPr>
          <a:xfrm>
            <a:off x="4811221" y="3558471"/>
            <a:ext cx="3792420" cy="2462818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1" y="3558471"/>
            <a:ext cx="4168612" cy="26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274400" y="191880"/>
            <a:ext cx="7221240" cy="4557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10D0C"/>
                </a:solidFill>
                <a:latin typeface="Monotype Corsiva"/>
                <a:ea typeface="DejaVu Sans"/>
              </a:rPr>
              <a:t>ЧТО   ТАКОЕ    ИСПОЛНЕНИЕ       БЮДЖЕТА?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16094" y="908640"/>
            <a:ext cx="8739720" cy="91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ИСПОЛНЕНИЕ БЮДЖЕТА</a:t>
            </a:r>
            <a:r>
              <a:rPr lang="ru-RU" sz="1800" b="1" strike="noStrike" spc="-1" dirty="0">
                <a:solidFill>
                  <a:srgbClr val="000000"/>
                </a:solidFill>
                <a:latin typeface="Segoe Script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18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это этап бюджетного процесса, который начинается с момента принятия решения о бюджете  представительным органом  муниципального образования и продолжается в течение финансового года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2410920"/>
            <a:ext cx="4463280" cy="139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</a:pP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по доходам 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4653000" y="2373480"/>
            <a:ext cx="4392000" cy="1398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по расходам 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209760" y="1844640"/>
            <a:ext cx="270612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158466"/>
                </a:solidFill>
                <a:latin typeface="Sylfaen"/>
                <a:ea typeface="DejaVu Sans"/>
              </a:rPr>
              <a:t>исполнение</a:t>
            </a: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158466"/>
                </a:solidFill>
                <a:latin typeface="Sylfaen"/>
                <a:ea typeface="DejaVu Sans"/>
              </a:rPr>
              <a:t>бюджета</a:t>
            </a:r>
            <a:r>
              <a:rPr lang="ru-RU" sz="2000" b="1" strike="noStrike" spc="-1">
                <a:solidFill>
                  <a:srgbClr val="FF0000"/>
                </a:solidFill>
                <a:latin typeface="Sylfaen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 flipH="1">
            <a:off x="2893320" y="2149560"/>
            <a:ext cx="358200" cy="28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33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6002640" y="2124360"/>
            <a:ext cx="285120" cy="28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6"/>
          <p:cNvPicPr/>
          <p:nvPr/>
        </p:nvPicPr>
        <p:blipFill>
          <a:blip r:embed="rId2"/>
          <a:stretch/>
        </p:blipFill>
        <p:spPr>
          <a:xfrm>
            <a:off x="-291600" y="4248000"/>
            <a:ext cx="4355640" cy="295668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6"/>
          <p:cNvPicPr/>
          <p:nvPr/>
        </p:nvPicPr>
        <p:blipFill>
          <a:blip r:embed="rId2"/>
          <a:stretch/>
        </p:blipFill>
        <p:spPr>
          <a:xfrm>
            <a:off x="5364000" y="4243320"/>
            <a:ext cx="4395240" cy="295668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2"/>
          <p:cNvPicPr/>
          <p:nvPr/>
        </p:nvPicPr>
        <p:blipFill>
          <a:blip r:embed="rId3"/>
          <a:stretch/>
        </p:blipFill>
        <p:spPr>
          <a:xfrm>
            <a:off x="3348000" y="4941720"/>
            <a:ext cx="2807640" cy="182484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8"/>
          <p:cNvSpPr/>
          <p:nvPr/>
        </p:nvSpPr>
        <p:spPr>
          <a:xfrm>
            <a:off x="-792000" y="3600000"/>
            <a:ext cx="9579960" cy="39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Microsoft YaHei"/>
              </a:rPr>
              <a:t>Бюджет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Monotype Corsiva"/>
                <a:ea typeface="DejaVu Sans"/>
              </a:rPr>
              <a:t>Сту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Monotype Corsiva"/>
                <a:ea typeface="DejaVu Sans"/>
              </a:rPr>
              <a:t>ловского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 сельского поселения </a:t>
            </a: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Monotype Corsiva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000000"/>
                </a:solidFill>
                <a:latin typeface="Monotype Corsiva"/>
                <a:ea typeface="DejaVu Sans"/>
              </a:rPr>
              <a:t>год </a:t>
            </a:r>
            <a:r>
              <a:rPr lang="ru-RU" sz="2000" b="1" strike="noStrike" spc="-1" dirty="0">
                <a:solidFill>
                  <a:srgbClr val="000000"/>
                </a:solidFill>
                <a:latin typeface="Segoe Script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151200" y="3910680"/>
            <a:ext cx="863676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утвержден решением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Стуловской сельской Думы  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21.12.2021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№77/285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«Об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утверждении бюджета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муниципального образования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Times New Roman"/>
                <a:ea typeface="Microsoft YaHei"/>
              </a:rPr>
              <a:t>Стуловское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Times New Roman"/>
                <a:ea typeface="Microsoft YaHei"/>
              </a:rPr>
              <a:t>сельскоен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 поселение Слободского района Кировской области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2022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год и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плановый период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и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Microsoft YaHei"/>
              </a:rPr>
              <a:t>2024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годов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669600" y="4896000"/>
            <a:ext cx="2282040" cy="1582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Публичные слушания по проекту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бюджета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проведены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02 декабря 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1" name="CustomShape 11"/>
          <p:cNvSpPr/>
          <p:nvPr/>
        </p:nvSpPr>
        <p:spPr>
          <a:xfrm>
            <a:off x="6156360" y="4941720"/>
            <a:ext cx="2663280" cy="15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Публичные слушания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отчету об исполнении районного бюджета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проведены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апреля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года 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-181080" y="109548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179280" y="228600"/>
            <a:ext cx="8803800" cy="96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Основные параметры исполнения 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Garamond"/>
                <a:ea typeface="DejaVu Sans"/>
              </a:rPr>
              <a:t>бюджета поселения </a:t>
            </a: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за 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Arial"/>
                <a:ea typeface="DejaVu Sans"/>
              </a:rPr>
              <a:t>2022</a:t>
            </a:r>
            <a:r>
              <a:rPr lang="ru-RU" sz="2900" b="1" strike="noStrike" spc="-1" dirty="0" smtClean="0">
                <a:solidFill>
                  <a:srgbClr val="A04A28"/>
                </a:solidFill>
                <a:latin typeface="Garamond"/>
                <a:ea typeface="DejaVu Sans"/>
              </a:rPr>
              <a:t> </a:t>
            </a:r>
            <a:r>
              <a:rPr lang="ru-RU" sz="29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год </a:t>
            </a:r>
            <a:r>
              <a:rPr lang="ru-RU" sz="2800" b="1" strike="noStrike" spc="-1" dirty="0">
                <a:solidFill>
                  <a:srgbClr val="A04A28"/>
                </a:solidFill>
                <a:latin typeface="Garamond"/>
                <a:ea typeface="DejaVu Sans"/>
              </a:rPr>
              <a:t>(тыс. рублей)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080000" y="1413000"/>
            <a:ext cx="3451320" cy="19364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4968000" y="1440000"/>
            <a:ext cx="3451320" cy="193932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  <a:alpha val="59000"/>
            </a:scheme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 rot="10800000">
            <a:off x="3932640" y="3431160"/>
            <a:ext cx="1503000" cy="121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7030A0">
              <a:alpha val="55000"/>
            </a:srgbClr>
          </a:solidFill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6"/>
          <p:cNvSpPr/>
          <p:nvPr/>
        </p:nvSpPr>
        <p:spPr>
          <a:xfrm>
            <a:off x="2988000" y="4725000"/>
            <a:ext cx="3649320" cy="1577520"/>
          </a:xfrm>
          <a:prstGeom prst="flowChartTerminator">
            <a:avLst/>
          </a:prstGeom>
          <a:solidFill>
            <a:srgbClr val="B2F834">
              <a:alpha val="48000"/>
            </a:srgbClr>
          </a:solidFill>
          <a:ln w="38160">
            <a:solidFill>
              <a:srgbClr val="99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1296000" y="1584000"/>
            <a:ext cx="264600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CC6600"/>
                </a:solidFill>
                <a:latin typeface="Arial Black"/>
                <a:ea typeface="DejaVu Sans"/>
              </a:rPr>
              <a:t>Доходы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09" name="CustomShape 8"/>
          <p:cNvSpPr/>
          <p:nvPr/>
        </p:nvSpPr>
        <p:spPr>
          <a:xfrm>
            <a:off x="3492360" y="4869000"/>
            <a:ext cx="243000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CC6600"/>
                </a:solidFill>
                <a:latin typeface="Arial Black"/>
                <a:ea typeface="DejaVu Sans"/>
              </a:rPr>
              <a:t>Профицит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5364000" y="1584000"/>
            <a:ext cx="272700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>
                <a:solidFill>
                  <a:srgbClr val="CC6600"/>
                </a:solidFill>
                <a:latin typeface="Arial Black"/>
                <a:ea typeface="DejaVu Sans"/>
              </a:rPr>
              <a:t>Расходы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1476360" y="2492280"/>
            <a:ext cx="2439720" cy="63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24 734,6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2" name="CustomShape 11"/>
          <p:cNvSpPr/>
          <p:nvPr/>
        </p:nvSpPr>
        <p:spPr>
          <a:xfrm>
            <a:off x="3564000" y="5589720"/>
            <a:ext cx="222372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149,4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5508720" y="2492280"/>
            <a:ext cx="2511000" cy="7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666633"/>
                </a:solidFill>
                <a:latin typeface="Times New Roman"/>
                <a:ea typeface="DejaVu Sans"/>
              </a:rPr>
              <a:t>24 585,2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1324440" y="6211800"/>
            <a:ext cx="7596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Golos"/>
                <a:ea typeface="DejaVu Sans"/>
              </a:rPr>
              <a:t>Профицит бюджета свидетельствует о том, что доходная часть бюджета превышает расходную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5" name="Picture 1024"/>
          <p:cNvPicPr/>
          <p:nvPr/>
        </p:nvPicPr>
        <p:blipFill>
          <a:blip r:embed="rId2"/>
          <a:stretch/>
        </p:blipFill>
        <p:spPr>
          <a:xfrm>
            <a:off x="6764400" y="3671640"/>
            <a:ext cx="2282400" cy="224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4200" y="84240"/>
            <a:ext cx="8900640" cy="88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Анализ исполнения бюджета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2022 </a:t>
            </a: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года по сравнению с первоначальным планом   </a:t>
            </a:r>
            <a:r>
              <a:rPr lang="ru-RU" sz="2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(тыс. </a:t>
            </a:r>
            <a:r>
              <a:rPr lang="ru-RU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руб.)</a:t>
            </a:r>
            <a:endParaRPr lang="ru-RU" sz="2600" b="0" strike="noStrike" spc="-1" dirty="0">
              <a:latin typeface="Arial"/>
            </a:endParaRPr>
          </a:p>
        </p:txBody>
      </p:sp>
      <p:grpSp>
        <p:nvGrpSpPr>
          <p:cNvPr id="217" name="Group 2"/>
          <p:cNvGrpSpPr/>
          <p:nvPr/>
        </p:nvGrpSpPr>
        <p:grpSpPr>
          <a:xfrm>
            <a:off x="1023840" y="3357000"/>
            <a:ext cx="2271240" cy="2736000"/>
            <a:chOff x="1023840" y="3357000"/>
            <a:chExt cx="2271240" cy="2736000"/>
          </a:xfrm>
        </p:grpSpPr>
        <p:pic>
          <p:nvPicPr>
            <p:cNvPr id="218" name="Picture 4"/>
            <p:cNvPicPr/>
            <p:nvPr/>
          </p:nvPicPr>
          <p:blipFill>
            <a:blip r:embed="rId2"/>
            <a:stretch/>
          </p:blipFill>
          <p:spPr>
            <a:xfrm>
              <a:off x="1023840" y="3357000"/>
              <a:ext cx="2271240" cy="2736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19" name="CustomShape 3"/>
            <p:cNvSpPr/>
            <p:nvPr/>
          </p:nvSpPr>
          <p:spPr>
            <a:xfrm>
              <a:off x="1079640" y="3379680"/>
              <a:ext cx="2152440" cy="26060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4"/>
          <p:cNvGrpSpPr/>
          <p:nvPr/>
        </p:nvGrpSpPr>
        <p:grpSpPr>
          <a:xfrm>
            <a:off x="1043640" y="2061000"/>
            <a:ext cx="2232000" cy="1511640"/>
            <a:chOff x="1043640" y="2061000"/>
            <a:chExt cx="2232000" cy="1511640"/>
          </a:xfrm>
        </p:grpSpPr>
        <p:pic>
          <p:nvPicPr>
            <p:cNvPr id="221" name="Picture 10"/>
            <p:cNvPicPr/>
            <p:nvPr/>
          </p:nvPicPr>
          <p:blipFill>
            <a:blip r:embed="rId3"/>
            <a:stretch/>
          </p:blipFill>
          <p:spPr>
            <a:xfrm>
              <a:off x="1043640" y="2061000"/>
              <a:ext cx="2232000" cy="15116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2" name="CustomShape 5"/>
            <p:cNvSpPr/>
            <p:nvPr/>
          </p:nvSpPr>
          <p:spPr>
            <a:xfrm>
              <a:off x="1098360" y="2104560"/>
              <a:ext cx="2115000" cy="1198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3" name="Group 6"/>
          <p:cNvGrpSpPr/>
          <p:nvPr/>
        </p:nvGrpSpPr>
        <p:grpSpPr>
          <a:xfrm>
            <a:off x="4214880" y="2709000"/>
            <a:ext cx="2271240" cy="3168000"/>
            <a:chOff x="4214880" y="2709000"/>
            <a:chExt cx="2271240" cy="3168000"/>
          </a:xfrm>
        </p:grpSpPr>
        <p:pic>
          <p:nvPicPr>
            <p:cNvPr id="224" name="Picture 13"/>
            <p:cNvPicPr/>
            <p:nvPr/>
          </p:nvPicPr>
          <p:blipFill>
            <a:blip r:embed="rId4"/>
            <a:stretch/>
          </p:blipFill>
          <p:spPr>
            <a:xfrm>
              <a:off x="4214880" y="2709000"/>
              <a:ext cx="2271240" cy="3168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5" name="CustomShape 7"/>
            <p:cNvSpPr/>
            <p:nvPr/>
          </p:nvSpPr>
          <p:spPr>
            <a:xfrm>
              <a:off x="4270320" y="2724480"/>
              <a:ext cx="2152440" cy="30722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6" name="Group 8"/>
          <p:cNvGrpSpPr/>
          <p:nvPr/>
        </p:nvGrpSpPr>
        <p:grpSpPr>
          <a:xfrm>
            <a:off x="4237200" y="5805360"/>
            <a:ext cx="2271240" cy="799920"/>
            <a:chOff x="4237200" y="5805360"/>
            <a:chExt cx="2271240" cy="799920"/>
          </a:xfrm>
        </p:grpSpPr>
        <p:pic>
          <p:nvPicPr>
            <p:cNvPr id="227" name="Picture 16"/>
            <p:cNvPicPr/>
            <p:nvPr/>
          </p:nvPicPr>
          <p:blipFill>
            <a:blip r:embed="rId5"/>
            <a:stretch/>
          </p:blipFill>
          <p:spPr>
            <a:xfrm>
              <a:off x="4237200" y="5805360"/>
              <a:ext cx="2271240" cy="7999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8" name="CustomShape 9"/>
            <p:cNvSpPr/>
            <p:nvPr/>
          </p:nvSpPr>
          <p:spPr>
            <a:xfrm>
              <a:off x="4292640" y="5832000"/>
              <a:ext cx="2152440" cy="609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9" name="Group 10"/>
          <p:cNvGrpSpPr/>
          <p:nvPr/>
        </p:nvGrpSpPr>
        <p:grpSpPr>
          <a:xfrm>
            <a:off x="4237200" y="908640"/>
            <a:ext cx="2271240" cy="1944000"/>
            <a:chOff x="4237200" y="908640"/>
            <a:chExt cx="2271240" cy="1944000"/>
          </a:xfrm>
        </p:grpSpPr>
        <p:pic>
          <p:nvPicPr>
            <p:cNvPr id="230" name="Picture 19"/>
            <p:cNvPicPr/>
            <p:nvPr/>
          </p:nvPicPr>
          <p:blipFill>
            <a:blip r:embed="rId6"/>
            <a:stretch/>
          </p:blipFill>
          <p:spPr>
            <a:xfrm>
              <a:off x="4237200" y="908640"/>
              <a:ext cx="2271240" cy="19440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31" name="CustomShape 11"/>
            <p:cNvSpPr/>
            <p:nvPr/>
          </p:nvSpPr>
          <p:spPr>
            <a:xfrm>
              <a:off x="4292640" y="939960"/>
              <a:ext cx="2152440" cy="1719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2" name="CustomShape 12"/>
          <p:cNvSpPr/>
          <p:nvPr/>
        </p:nvSpPr>
        <p:spPr>
          <a:xfrm rot="16200000">
            <a:off x="-845280" y="4055400"/>
            <a:ext cx="4295880" cy="45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Первоначальный план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3" name="CustomShape 13"/>
          <p:cNvSpPr/>
          <p:nvPr/>
        </p:nvSpPr>
        <p:spPr>
          <a:xfrm rot="16200000">
            <a:off x="2720880" y="2912760"/>
            <a:ext cx="3960000" cy="81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Уточненный план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34" name="CustomShape 14"/>
          <p:cNvSpPr/>
          <p:nvPr/>
        </p:nvSpPr>
        <p:spPr>
          <a:xfrm>
            <a:off x="1403280" y="278136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18 949,07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1368360" y="462924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19 449,07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6" name="CustomShape 16"/>
          <p:cNvSpPr/>
          <p:nvPr/>
        </p:nvSpPr>
        <p:spPr>
          <a:xfrm>
            <a:off x="4606920" y="1714320"/>
            <a:ext cx="1576080" cy="496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24 729,3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7" name="CustomShape 17"/>
          <p:cNvSpPr/>
          <p:nvPr/>
        </p:nvSpPr>
        <p:spPr>
          <a:xfrm>
            <a:off x="4606920" y="4044960"/>
            <a:ext cx="1576080" cy="451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25 200,1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8" name="CustomShape 18"/>
          <p:cNvSpPr/>
          <p:nvPr/>
        </p:nvSpPr>
        <p:spPr>
          <a:xfrm>
            <a:off x="4572000" y="5877360"/>
            <a:ext cx="1584000" cy="66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-470,8</a:t>
            </a:r>
            <a:endParaRPr lang="ru-RU" sz="2400" b="0" strike="noStrike" spc="-1" dirty="0">
              <a:latin typeface="Arial"/>
            </a:endParaRPr>
          </a:p>
        </p:txBody>
      </p:sp>
      <p:grpSp>
        <p:nvGrpSpPr>
          <p:cNvPr id="239" name="Group 19"/>
          <p:cNvGrpSpPr/>
          <p:nvPr/>
        </p:nvGrpSpPr>
        <p:grpSpPr>
          <a:xfrm>
            <a:off x="6834240" y="2925720"/>
            <a:ext cx="485280" cy="479160"/>
            <a:chOff x="6834240" y="2925720"/>
            <a:chExt cx="485280" cy="479160"/>
          </a:xfrm>
        </p:grpSpPr>
        <p:pic>
          <p:nvPicPr>
            <p:cNvPr id="240" name="Picture 32"/>
            <p:cNvPicPr/>
            <p:nvPr/>
          </p:nvPicPr>
          <p:blipFill>
            <a:blip r:embed="rId7"/>
            <a:stretch/>
          </p:blipFill>
          <p:spPr>
            <a:xfrm>
              <a:off x="6834240" y="2925720"/>
              <a:ext cx="485280" cy="4791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1" name="CustomShape 20"/>
            <p:cNvSpPr/>
            <p:nvPr/>
          </p:nvSpPr>
          <p:spPr>
            <a:xfrm>
              <a:off x="6891480" y="2941560"/>
              <a:ext cx="369720" cy="366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1"/>
          <p:cNvGrpSpPr/>
          <p:nvPr/>
        </p:nvGrpSpPr>
        <p:grpSpPr>
          <a:xfrm>
            <a:off x="6845400" y="4041720"/>
            <a:ext cx="468000" cy="472680"/>
            <a:chOff x="6845400" y="4041720"/>
            <a:chExt cx="468000" cy="472680"/>
          </a:xfrm>
        </p:grpSpPr>
        <p:pic>
          <p:nvPicPr>
            <p:cNvPr id="243" name="Picture 35"/>
            <p:cNvPicPr/>
            <p:nvPr/>
          </p:nvPicPr>
          <p:blipFill>
            <a:blip r:embed="rId8"/>
            <a:stretch/>
          </p:blipFill>
          <p:spPr>
            <a:xfrm>
              <a:off x="6845400" y="4041720"/>
              <a:ext cx="468000" cy="472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4" name="CustomShape 22"/>
            <p:cNvSpPr/>
            <p:nvPr/>
          </p:nvSpPr>
          <p:spPr>
            <a:xfrm>
              <a:off x="6902280" y="4059360"/>
              <a:ext cx="34740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5" name="Group 23"/>
          <p:cNvGrpSpPr/>
          <p:nvPr/>
        </p:nvGrpSpPr>
        <p:grpSpPr>
          <a:xfrm>
            <a:off x="6845400" y="5267160"/>
            <a:ext cx="468000" cy="479160"/>
            <a:chOff x="6845400" y="5267160"/>
            <a:chExt cx="468000" cy="479160"/>
          </a:xfrm>
        </p:grpSpPr>
        <p:pic>
          <p:nvPicPr>
            <p:cNvPr id="246" name="Picture 38"/>
            <p:cNvPicPr/>
            <p:nvPr/>
          </p:nvPicPr>
          <p:blipFill>
            <a:blip r:embed="rId9"/>
            <a:stretch/>
          </p:blipFill>
          <p:spPr>
            <a:xfrm>
              <a:off x="6845400" y="5267160"/>
              <a:ext cx="468000" cy="4791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7" name="CustomShape 24"/>
            <p:cNvSpPr/>
            <p:nvPr/>
          </p:nvSpPr>
          <p:spPr>
            <a:xfrm>
              <a:off x="6900840" y="5288040"/>
              <a:ext cx="34884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" name="CustomShape 25"/>
          <p:cNvSpPr/>
          <p:nvPr/>
        </p:nvSpPr>
        <p:spPr>
          <a:xfrm>
            <a:off x="7223040" y="2928960"/>
            <a:ext cx="1576080" cy="39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9" name="CustomShape 26"/>
          <p:cNvSpPr/>
          <p:nvPr/>
        </p:nvSpPr>
        <p:spPr>
          <a:xfrm>
            <a:off x="7299360" y="4027320"/>
            <a:ext cx="1574280" cy="39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Расходы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0" name="CustomShape 27"/>
          <p:cNvSpPr/>
          <p:nvPr/>
        </p:nvSpPr>
        <p:spPr>
          <a:xfrm>
            <a:off x="7299360" y="5235480"/>
            <a:ext cx="1703160" cy="57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Дефицит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(за счет остатков средств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01.01.2022)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1" name="CustomShape 28"/>
          <p:cNvSpPr/>
          <p:nvPr/>
        </p:nvSpPr>
        <p:spPr>
          <a:xfrm rot="20400000">
            <a:off x="2530080" y="4656240"/>
            <a:ext cx="2279880" cy="495720"/>
          </a:xfrm>
          <a:prstGeom prst="curvedDownArrow">
            <a:avLst>
              <a:gd name="adj1" fmla="val 11595"/>
              <a:gd name="adj2" fmla="val 28946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9"/>
          <p:cNvSpPr/>
          <p:nvPr/>
        </p:nvSpPr>
        <p:spPr>
          <a:xfrm rot="20220000">
            <a:off x="2689560" y="2103480"/>
            <a:ext cx="2273040" cy="488880"/>
          </a:xfrm>
          <a:prstGeom prst="curvedDownArrow">
            <a:avLst>
              <a:gd name="adj1" fmla="val 11546"/>
              <a:gd name="adj2" fmla="val 28823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0"/>
          <p:cNvSpPr/>
          <p:nvPr/>
        </p:nvSpPr>
        <p:spPr>
          <a:xfrm>
            <a:off x="2979360" y="1628640"/>
            <a:ext cx="1376280" cy="43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CC3300"/>
                </a:solidFill>
                <a:latin typeface="Calibri"/>
                <a:ea typeface="DejaVu Sans"/>
              </a:rPr>
              <a:t>+</a:t>
            </a:r>
            <a:r>
              <a:rPr lang="ru-RU" sz="2000" b="1" spc="-1" dirty="0" smtClean="0">
                <a:solidFill>
                  <a:srgbClr val="CC3300"/>
                </a:solidFill>
                <a:latin typeface="Calibri"/>
                <a:ea typeface="DejaVu Sans"/>
              </a:rPr>
              <a:t>5 780,23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54" name="CustomShape 31"/>
          <p:cNvSpPr/>
          <p:nvPr/>
        </p:nvSpPr>
        <p:spPr>
          <a:xfrm>
            <a:off x="3132000" y="4222440"/>
            <a:ext cx="1223640" cy="43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8000"/>
                </a:solidFill>
                <a:latin typeface="Calibri"/>
                <a:ea typeface="DejaVu Sans"/>
              </a:rPr>
              <a:t>+5 751,03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55" name="CustomShape 32"/>
          <p:cNvSpPr/>
          <p:nvPr/>
        </p:nvSpPr>
        <p:spPr>
          <a:xfrm>
            <a:off x="900000" y="1000080"/>
            <a:ext cx="2800080" cy="117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Корректировка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первоначального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33300"/>
                </a:solidFill>
                <a:latin typeface="Arial"/>
                <a:ea typeface="DejaVu Sans"/>
              </a:rPr>
              <a:t>плана на</a:t>
            </a:r>
            <a:endParaRPr lang="ru-RU" sz="2400" b="0" strike="noStrike" spc="-1" dirty="0">
              <a:latin typeface="Arial"/>
            </a:endParaRPr>
          </a:p>
        </p:txBody>
      </p:sp>
      <p:grpSp>
        <p:nvGrpSpPr>
          <p:cNvPr id="256" name="Group 33"/>
          <p:cNvGrpSpPr/>
          <p:nvPr/>
        </p:nvGrpSpPr>
        <p:grpSpPr>
          <a:xfrm>
            <a:off x="1043640" y="6021360"/>
            <a:ext cx="2232000" cy="472680"/>
            <a:chOff x="1043640" y="6021360"/>
            <a:chExt cx="2232000" cy="472680"/>
          </a:xfrm>
        </p:grpSpPr>
        <p:pic>
          <p:nvPicPr>
            <p:cNvPr id="257" name="Picture 16"/>
            <p:cNvPicPr/>
            <p:nvPr/>
          </p:nvPicPr>
          <p:blipFill>
            <a:blip r:embed="rId5"/>
            <a:stretch/>
          </p:blipFill>
          <p:spPr>
            <a:xfrm>
              <a:off x="1043640" y="6021360"/>
              <a:ext cx="2232000" cy="4726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8" name="CustomShape 34"/>
            <p:cNvSpPr/>
            <p:nvPr/>
          </p:nvSpPr>
          <p:spPr>
            <a:xfrm>
              <a:off x="1098000" y="6037200"/>
              <a:ext cx="2115000" cy="3600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9" name="CustomShape 35"/>
          <p:cNvSpPr/>
          <p:nvPr/>
        </p:nvSpPr>
        <p:spPr>
          <a:xfrm>
            <a:off x="1619640" y="6021360"/>
            <a:ext cx="1102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-500,0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60" name="CustomShape 36"/>
          <p:cNvSpPr/>
          <p:nvPr/>
        </p:nvSpPr>
        <p:spPr>
          <a:xfrm rot="21171600">
            <a:off x="2807280" y="5811840"/>
            <a:ext cx="1863720" cy="437400"/>
          </a:xfrm>
          <a:prstGeom prst="curvedDownArrow">
            <a:avLst>
              <a:gd name="adj1" fmla="val 11546"/>
              <a:gd name="adj2" fmla="val 28823"/>
              <a:gd name="adj3" fmla="val 26620"/>
            </a:avLst>
          </a:prstGeom>
          <a:solidFill>
            <a:srgbClr val="027202"/>
          </a:solidFill>
          <a:ln w="22320">
            <a:solidFill>
              <a:srgbClr val="02720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7"/>
          <p:cNvSpPr/>
          <p:nvPr/>
        </p:nvSpPr>
        <p:spPr>
          <a:xfrm>
            <a:off x="3295080" y="5229360"/>
            <a:ext cx="916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C000"/>
                </a:solidFill>
                <a:latin typeface="Arial"/>
                <a:ea typeface="DejaVu Sans"/>
              </a:rPr>
              <a:t>-29,2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0" y="160020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0" y="1647720"/>
            <a:ext cx="913572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3"/>
          <p:cNvSpPr/>
          <p:nvPr/>
        </p:nvSpPr>
        <p:spPr>
          <a:xfrm>
            <a:off x="179280" y="216000"/>
            <a:ext cx="8776800" cy="107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Основные параметры исполнения доходов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бюджета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поселения за 2022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 в сравнении с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2021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годом </a:t>
            </a:r>
            <a:r>
              <a:rPr lang="ru-RU" sz="19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(тыс. рублей) </a:t>
            </a:r>
            <a:r>
              <a:rPr dirty="0"/>
              <a:t/>
            </a:r>
            <a:br>
              <a:rPr dirty="0"/>
            </a:br>
            <a:endParaRPr lang="ru-RU" sz="1900" b="0" strike="noStrike" spc="-1" dirty="0">
              <a:latin typeface="Arial"/>
            </a:endParaRPr>
          </a:p>
        </p:txBody>
      </p:sp>
      <p:graphicFrame>
        <p:nvGraphicFramePr>
          <p:cNvPr id="267" name="Table 4"/>
          <p:cNvGraphicFramePr/>
          <p:nvPr>
            <p:extLst>
              <p:ext uri="{D42A27DB-BD31-4B8C-83A1-F6EECF244321}">
                <p14:modId xmlns:p14="http://schemas.microsoft.com/office/powerpoint/2010/main" val="1791250459"/>
              </p:ext>
            </p:extLst>
          </p:nvPr>
        </p:nvGraphicFramePr>
        <p:xfrm>
          <a:off x="198000" y="1551960"/>
          <a:ext cx="8821440" cy="4992960"/>
        </p:xfrm>
        <a:graphic>
          <a:graphicData uri="http://schemas.openxmlformats.org/drawingml/2006/table">
            <a:tbl>
              <a:tblPr/>
              <a:tblGrid>
                <a:gridCol w="2412720"/>
                <a:gridCol w="1439640"/>
                <a:gridCol w="1296720"/>
                <a:gridCol w="1295280"/>
                <a:gridCol w="792000"/>
                <a:gridCol w="760320"/>
                <a:gridCol w="824760"/>
              </a:tblGrid>
              <a:tr h="580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Наименование  показателя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Исполнено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Отклонение (+,-)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% исполнения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2022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к </a:t>
                      </a: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2021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году (%)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9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2022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2021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2022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333300"/>
                          </a:solidFill>
                          <a:latin typeface="Arial"/>
                        </a:rPr>
                        <a:t>2021 </a:t>
                      </a:r>
                      <a:r>
                        <a:rPr lang="ru-RU" sz="1600" b="1" strike="noStrike" spc="-1" dirty="0">
                          <a:solidFill>
                            <a:srgbClr val="333300"/>
                          </a:solidFill>
                          <a:latin typeface="Arial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45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Налоговые доходы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6 880,6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6 824,2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+56,4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98,8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102,4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ECFF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Неналоговые доходы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1 870,1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1 488,0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+386,1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107,3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110,4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125,9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CFF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Налоговые и неналоговые доходы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8 750,7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8 312,2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+442,5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103,7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105,3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66FFCC"/>
                    </a:solidFill>
                  </a:tcPr>
                </a:tc>
              </a:tr>
              <a:tr h="61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Безвозмездные поступления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15 983,9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9 006,3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+6 977,6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99,8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177,5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CA79"/>
                    </a:solidFill>
                  </a:tcPr>
                </a:tc>
              </a:tr>
              <a:tr h="52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доходов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24 734,6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17 318,5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+7 416,1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100,0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101,7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142,8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B3"/>
                        </a:gs>
                        <a:gs pos="100000">
                          <a:srgbClr val="FFFF00"/>
                        </a:gs>
                      </a:gsLst>
                      <a:lin ang="0"/>
                    </a:gradFill>
                  </a:tcPr>
                </a:tc>
              </a:tr>
              <a:tr h="5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333300"/>
                          </a:solidFill>
                          <a:latin typeface="Arial"/>
                        </a:rPr>
                        <a:t>Всего расходов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24 585,2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17 491,6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+7 093,6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97,6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99,0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Arial"/>
                        </a:rPr>
                        <a:t>140,6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 1"/>
          <p:cNvGrpSpPr/>
          <p:nvPr/>
        </p:nvGrpSpPr>
        <p:grpSpPr>
          <a:xfrm>
            <a:off x="539280" y="715320"/>
            <a:ext cx="8536320" cy="5692320"/>
            <a:chOff x="539280" y="715320"/>
            <a:chExt cx="8536320" cy="5692320"/>
          </a:xfrm>
        </p:grpSpPr>
        <p:grpSp>
          <p:nvGrpSpPr>
            <p:cNvPr id="269" name="Group 2"/>
            <p:cNvGrpSpPr/>
            <p:nvPr/>
          </p:nvGrpSpPr>
          <p:grpSpPr>
            <a:xfrm>
              <a:off x="1002240" y="715320"/>
              <a:ext cx="2673000" cy="1413720"/>
              <a:chOff x="1002240" y="715320"/>
              <a:chExt cx="2673000" cy="1413720"/>
            </a:xfrm>
          </p:grpSpPr>
          <p:pic>
            <p:nvPicPr>
              <p:cNvPr id="270" name="Picture 4"/>
              <p:cNvPicPr/>
              <p:nvPr/>
            </p:nvPicPr>
            <p:blipFill>
              <a:blip r:embed="rId2"/>
              <a:stretch/>
            </p:blipFill>
            <p:spPr>
              <a:xfrm rot="332400">
                <a:off x="1052640" y="836640"/>
                <a:ext cx="2571840" cy="1171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1" name="CustomShape 3"/>
              <p:cNvSpPr/>
              <p:nvPr/>
            </p:nvSpPr>
            <p:spPr>
              <a:xfrm rot="422400">
                <a:off x="1158480" y="933840"/>
                <a:ext cx="2117880" cy="854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latin typeface="Calibri" panose="020F0502020204030204" pitchFamily="34" charset="0"/>
                  </a:rPr>
                  <a:t>6 824,2</a:t>
                </a:r>
                <a:endParaRPr lang="ru-RU" sz="4000" b="1" strike="noStrike" spc="-1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2" name="Group 4"/>
            <p:cNvGrpSpPr/>
            <p:nvPr/>
          </p:nvGrpSpPr>
          <p:grpSpPr>
            <a:xfrm>
              <a:off x="6088320" y="721800"/>
              <a:ext cx="2668680" cy="1693440"/>
              <a:chOff x="6088320" y="721800"/>
              <a:chExt cx="2668680" cy="1693440"/>
            </a:xfrm>
          </p:grpSpPr>
          <p:pic>
            <p:nvPicPr>
              <p:cNvPr id="273" name="Picture 7"/>
              <p:cNvPicPr/>
              <p:nvPr/>
            </p:nvPicPr>
            <p:blipFill>
              <a:blip r:embed="rId3"/>
              <a:stretch/>
            </p:blipFill>
            <p:spPr>
              <a:xfrm rot="391200">
                <a:off x="6281640" y="853200"/>
                <a:ext cx="2401560" cy="14299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4" name="CustomShape 5"/>
              <p:cNvSpPr/>
              <p:nvPr/>
            </p:nvSpPr>
            <p:spPr>
              <a:xfrm rot="346800">
                <a:off x="6138720" y="853200"/>
                <a:ext cx="2439720" cy="11282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6 880,6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75" name="Group 6"/>
            <p:cNvGrpSpPr/>
            <p:nvPr/>
          </p:nvGrpSpPr>
          <p:grpSpPr>
            <a:xfrm>
              <a:off x="3976920" y="5562360"/>
              <a:ext cx="1517040" cy="845280"/>
              <a:chOff x="3976920" y="5562360"/>
              <a:chExt cx="1517040" cy="845280"/>
            </a:xfrm>
          </p:grpSpPr>
          <p:pic>
            <p:nvPicPr>
              <p:cNvPr id="276" name="Picture 10"/>
              <p:cNvPicPr/>
              <p:nvPr/>
            </p:nvPicPr>
            <p:blipFill>
              <a:blip r:embed="rId4"/>
              <a:stretch/>
            </p:blipFill>
            <p:spPr>
              <a:xfrm rot="21540600">
                <a:off x="4061880" y="5574240"/>
                <a:ext cx="1424880" cy="8208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77" name="CustomShape 7"/>
              <p:cNvSpPr/>
              <p:nvPr/>
            </p:nvSpPr>
            <p:spPr>
              <a:xfrm rot="21543000">
                <a:off x="3979440" y="5956920"/>
                <a:ext cx="601200" cy="3283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78" name="Group 8"/>
            <p:cNvGrpSpPr/>
            <p:nvPr/>
          </p:nvGrpSpPr>
          <p:grpSpPr>
            <a:xfrm>
              <a:off x="5074560" y="4244040"/>
              <a:ext cx="3189240" cy="1189440"/>
              <a:chOff x="5074560" y="4244040"/>
              <a:chExt cx="3189240" cy="1189440"/>
            </a:xfrm>
          </p:grpSpPr>
          <p:pic>
            <p:nvPicPr>
              <p:cNvPr id="279" name="Picture 16"/>
              <p:cNvPicPr/>
              <p:nvPr/>
            </p:nvPicPr>
            <p:blipFill>
              <a:blip r:embed="rId5"/>
              <a:stretch/>
            </p:blipFill>
            <p:spPr>
              <a:xfrm rot="21541200">
                <a:off x="5083920" y="4271040"/>
                <a:ext cx="3170160" cy="1135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0" name="CustomShape 9"/>
              <p:cNvSpPr/>
              <p:nvPr/>
            </p:nvSpPr>
            <p:spPr>
              <a:xfrm rot="252600">
                <a:off x="5125320" y="4411800"/>
                <a:ext cx="3029400" cy="7610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81" name="Group 10"/>
            <p:cNvGrpSpPr/>
            <p:nvPr/>
          </p:nvGrpSpPr>
          <p:grpSpPr>
            <a:xfrm>
              <a:off x="5992920" y="3158640"/>
              <a:ext cx="2578680" cy="2076480"/>
              <a:chOff x="5992920" y="3158640"/>
              <a:chExt cx="2578680" cy="2076480"/>
            </a:xfrm>
          </p:grpSpPr>
          <p:pic>
            <p:nvPicPr>
              <p:cNvPr id="282" name="Picture 19"/>
              <p:cNvPicPr/>
              <p:nvPr/>
            </p:nvPicPr>
            <p:blipFill>
              <a:blip r:embed="rId6"/>
              <a:stretch/>
            </p:blipFill>
            <p:spPr>
              <a:xfrm>
                <a:off x="6019920" y="3158640"/>
                <a:ext cx="2551680" cy="20764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3" name="CustomShape 11"/>
              <p:cNvSpPr/>
              <p:nvPr/>
            </p:nvSpPr>
            <p:spPr>
              <a:xfrm rot="365400">
                <a:off x="6060240" y="3441960"/>
                <a:ext cx="2357640" cy="139392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15 983,9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84" name="Group 12"/>
            <p:cNvGrpSpPr/>
            <p:nvPr/>
          </p:nvGrpSpPr>
          <p:grpSpPr>
            <a:xfrm>
              <a:off x="6033240" y="1989000"/>
              <a:ext cx="2574720" cy="1583640"/>
              <a:chOff x="6033240" y="1989000"/>
              <a:chExt cx="2574720" cy="1583640"/>
            </a:xfrm>
          </p:grpSpPr>
          <p:pic>
            <p:nvPicPr>
              <p:cNvPr id="285" name="Picture 22"/>
              <p:cNvPicPr/>
              <p:nvPr/>
            </p:nvPicPr>
            <p:blipFill>
              <a:blip r:embed="rId7"/>
              <a:stretch/>
            </p:blipFill>
            <p:spPr>
              <a:xfrm>
                <a:off x="6164640" y="1989000"/>
                <a:ext cx="2443320" cy="158364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6" name="CustomShape 13"/>
              <p:cNvSpPr/>
              <p:nvPr/>
            </p:nvSpPr>
            <p:spPr>
              <a:xfrm rot="325200">
                <a:off x="6068160" y="2146320"/>
                <a:ext cx="2266200" cy="84528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1 870,1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87" name="Group 14"/>
            <p:cNvGrpSpPr/>
            <p:nvPr/>
          </p:nvGrpSpPr>
          <p:grpSpPr>
            <a:xfrm>
              <a:off x="960840" y="1793520"/>
              <a:ext cx="2654280" cy="1419120"/>
              <a:chOff x="960840" y="1793520"/>
              <a:chExt cx="2654280" cy="1419120"/>
            </a:xfrm>
          </p:grpSpPr>
          <p:pic>
            <p:nvPicPr>
              <p:cNvPr id="288" name="Picture 28"/>
              <p:cNvPicPr/>
              <p:nvPr/>
            </p:nvPicPr>
            <p:blipFill>
              <a:blip r:embed="rId8"/>
              <a:stretch/>
            </p:blipFill>
            <p:spPr>
              <a:xfrm>
                <a:off x="960840" y="1793520"/>
                <a:ext cx="2654280" cy="14191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89" name="CustomShape 15"/>
              <p:cNvSpPr/>
              <p:nvPr/>
            </p:nvSpPr>
            <p:spPr>
              <a:xfrm rot="238200">
                <a:off x="1242720" y="2008440"/>
                <a:ext cx="2146680" cy="9237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1488,0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  <p:grpSp>
          <p:nvGrpSpPr>
            <p:cNvPr id="290" name="Group 16"/>
            <p:cNvGrpSpPr/>
            <p:nvPr/>
          </p:nvGrpSpPr>
          <p:grpSpPr>
            <a:xfrm>
              <a:off x="539280" y="4554720"/>
              <a:ext cx="8536320" cy="1443240"/>
              <a:chOff x="539280" y="4554720"/>
              <a:chExt cx="8536320" cy="1443240"/>
            </a:xfrm>
          </p:grpSpPr>
          <p:sp>
            <p:nvSpPr>
              <p:cNvPr id="291" name="CustomShape 17"/>
              <p:cNvSpPr/>
              <p:nvPr/>
            </p:nvSpPr>
            <p:spPr>
              <a:xfrm rot="21555600">
                <a:off x="542880" y="4892760"/>
                <a:ext cx="8149320" cy="6339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92" name="Picture 13"/>
              <p:cNvPicPr/>
              <p:nvPr/>
            </p:nvPicPr>
            <p:blipFill>
              <a:blip r:embed="rId9"/>
              <a:stretch/>
            </p:blipFill>
            <p:spPr>
              <a:xfrm>
                <a:off x="653040" y="4554720"/>
                <a:ext cx="8422560" cy="1443240"/>
              </a:xfrm>
              <a:prstGeom prst="rect">
                <a:avLst/>
              </a:prstGeom>
              <a:ln w="9360">
                <a:noFill/>
              </a:ln>
            </p:spPr>
          </p:pic>
        </p:grpSp>
        <p:grpSp>
          <p:nvGrpSpPr>
            <p:cNvPr id="293" name="Group 18"/>
            <p:cNvGrpSpPr/>
            <p:nvPr/>
          </p:nvGrpSpPr>
          <p:grpSpPr>
            <a:xfrm>
              <a:off x="953640" y="2861640"/>
              <a:ext cx="2782440" cy="2079000"/>
              <a:chOff x="953640" y="2861640"/>
              <a:chExt cx="2782440" cy="2079000"/>
            </a:xfrm>
          </p:grpSpPr>
          <p:pic>
            <p:nvPicPr>
              <p:cNvPr id="294" name="Picture 25"/>
              <p:cNvPicPr/>
              <p:nvPr/>
            </p:nvPicPr>
            <p:blipFill>
              <a:blip r:embed="rId10"/>
              <a:stretch/>
            </p:blipFill>
            <p:spPr>
              <a:xfrm>
                <a:off x="971640" y="2861640"/>
                <a:ext cx="2764440" cy="207900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95" name="CustomShape 19"/>
              <p:cNvSpPr/>
              <p:nvPr/>
            </p:nvSpPr>
            <p:spPr>
              <a:xfrm rot="183600">
                <a:off x="988200" y="3285720"/>
                <a:ext cx="2105280" cy="135504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4920" tIns="124920" rIns="124920" bIns="124920" anchor="ctr"/>
              <a:lstStyle/>
              <a:p>
                <a:pPr algn="ctr">
                  <a:lnSpc>
                    <a:spcPct val="90000"/>
                  </a:lnSpc>
                  <a:spcAft>
                    <a:spcPts val="1089"/>
                  </a:spcAft>
                </a:pPr>
                <a:r>
                  <a:rPr lang="ru-RU" sz="2500" b="1" strike="noStrike" spc="-1" dirty="0">
                    <a:solidFill>
                      <a:srgbClr val="000000"/>
                    </a:solidFill>
                    <a:latin typeface="Calibri"/>
                    <a:ea typeface="DejaVu Sans"/>
                  </a:rPr>
                  <a:t>    </a:t>
                </a:r>
                <a:r>
                  <a:rPr lang="ru-RU" sz="4000" b="1" strike="noStrike" spc="-1" dirty="0" smtClean="0">
                    <a:solidFill>
                      <a:srgbClr val="000000"/>
                    </a:solidFill>
                    <a:latin typeface="Calibri"/>
                    <a:ea typeface="DejaVu Sans"/>
                  </a:rPr>
                  <a:t>9 006,3</a:t>
                </a:r>
                <a:endParaRPr lang="ru-RU" sz="4000" b="0" strike="noStrike" spc="-1" dirty="0">
                  <a:latin typeface="Arial"/>
                </a:endParaRPr>
              </a:p>
            </p:txBody>
          </p:sp>
        </p:grpSp>
      </p:grpSp>
      <p:sp>
        <p:nvSpPr>
          <p:cNvPr id="296" name="CustomShape 20"/>
          <p:cNvSpPr/>
          <p:nvPr/>
        </p:nvSpPr>
        <p:spPr>
          <a:xfrm>
            <a:off x="3415680" y="1296000"/>
            <a:ext cx="2342160" cy="571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НАЛОГОВЫЕ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CustomShape 21"/>
          <p:cNvSpPr/>
          <p:nvPr/>
        </p:nvSpPr>
        <p:spPr>
          <a:xfrm>
            <a:off x="3744000" y="2592000"/>
            <a:ext cx="1771920" cy="715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НЕНАЛОГОВЫЕ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8" name="CustomShape 22"/>
          <p:cNvSpPr/>
          <p:nvPr/>
        </p:nvSpPr>
        <p:spPr>
          <a:xfrm>
            <a:off x="3537000" y="3789360"/>
            <a:ext cx="222372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БЕЗВОЗМЕЗДНЫЕ ПОСТУПЛЕНИЯ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9" name="CustomShape 23"/>
          <p:cNvSpPr/>
          <p:nvPr/>
        </p:nvSpPr>
        <p:spPr>
          <a:xfrm flipV="1">
            <a:off x="3348000" y="-2836800"/>
            <a:ext cx="2584080" cy="24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4"/>
          <p:cNvSpPr/>
          <p:nvPr/>
        </p:nvSpPr>
        <p:spPr>
          <a:xfrm flipV="1">
            <a:off x="3203640" y="-2709000"/>
            <a:ext cx="2866680" cy="31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5"/>
          <p:cNvSpPr/>
          <p:nvPr/>
        </p:nvSpPr>
        <p:spPr>
          <a:xfrm flipV="1">
            <a:off x="3168000" y="-775080"/>
            <a:ext cx="2947320" cy="28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26"/>
          <p:cNvSpPr/>
          <p:nvPr/>
        </p:nvSpPr>
        <p:spPr>
          <a:xfrm>
            <a:off x="755640" y="6062760"/>
            <a:ext cx="2152440" cy="523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2021 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03" name="CustomShape 27"/>
          <p:cNvSpPr/>
          <p:nvPr/>
        </p:nvSpPr>
        <p:spPr>
          <a:xfrm>
            <a:off x="5940360" y="6068880"/>
            <a:ext cx="2295360" cy="510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349"/>
              </a:spcAft>
            </a:pPr>
            <a:r>
              <a:rPr lang="ru-RU" sz="3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2022 </a:t>
            </a:r>
            <a:r>
              <a:rPr lang="ru-RU" sz="3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304" name="CustomShape 28"/>
          <p:cNvSpPr/>
          <p:nvPr/>
        </p:nvSpPr>
        <p:spPr>
          <a:xfrm>
            <a:off x="4005360" y="1916280"/>
            <a:ext cx="107136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56,4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5" name="CustomShape 29"/>
          <p:cNvSpPr/>
          <p:nvPr/>
        </p:nvSpPr>
        <p:spPr>
          <a:xfrm>
            <a:off x="3992400" y="3141720"/>
            <a:ext cx="135900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+382,1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6" name="CustomShape 30"/>
          <p:cNvSpPr/>
          <p:nvPr/>
        </p:nvSpPr>
        <p:spPr>
          <a:xfrm>
            <a:off x="3946679" y="4437000"/>
            <a:ext cx="1501893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049"/>
              </a:spcAft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+6 977,6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07" name="CustomShape 31"/>
          <p:cNvSpPr/>
          <p:nvPr/>
        </p:nvSpPr>
        <p:spPr>
          <a:xfrm rot="229200">
            <a:off x="807313" y="4716109"/>
            <a:ext cx="2374807" cy="52934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4000" b="0" strike="noStrike" spc="-1" dirty="0" smtClean="0">
                <a:latin typeface="Arial"/>
              </a:rPr>
              <a:t>17 318,5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308" name="CustomShape 32"/>
          <p:cNvSpPr/>
          <p:nvPr/>
        </p:nvSpPr>
        <p:spPr>
          <a:xfrm rot="252000">
            <a:off x="6354954" y="5192604"/>
            <a:ext cx="2451764" cy="4655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4000" b="0" strike="noStrike" spc="-1" dirty="0" smtClean="0">
                <a:latin typeface="Arial"/>
              </a:rPr>
              <a:t>24 734,6 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400"/>
              </a:spcAft>
            </a:pPr>
            <a:r>
              <a:rPr lang="ru-RU" sz="32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5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09" name="CustomShape 33"/>
          <p:cNvSpPr/>
          <p:nvPr/>
        </p:nvSpPr>
        <p:spPr>
          <a:xfrm>
            <a:off x="0" y="0"/>
            <a:ext cx="9135720" cy="104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Динамика доходов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 поселения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за </a:t>
            </a: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2021-2022 </a:t>
            </a: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годы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                                                                                    </a:t>
            </a:r>
            <a:r>
              <a:rPr lang="ru-RU" sz="19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(тыс. </a:t>
            </a:r>
            <a:r>
              <a:rPr lang="ru-RU" sz="19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рублей)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310" name="CustomShape 34"/>
          <p:cNvSpPr/>
          <p:nvPr/>
        </p:nvSpPr>
        <p:spPr>
          <a:xfrm rot="333600">
            <a:off x="3916628" y="5019174"/>
            <a:ext cx="1716540" cy="47456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+7 416,1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4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32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195"/>
          <p:cNvPicPr/>
          <p:nvPr/>
        </p:nvPicPr>
        <p:blipFill>
          <a:blip r:embed="rId2"/>
          <a:stretch/>
        </p:blipFill>
        <p:spPr>
          <a:xfrm rot="19800">
            <a:off x="674280" y="24120"/>
            <a:ext cx="8427960" cy="686196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480600" y="0"/>
            <a:ext cx="9135720" cy="802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СТРУКТУРА ДОХОДОВ БЮДЖЕТА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3564000" y="3357720"/>
            <a:ext cx="855360" cy="356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13,1%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5522760" y="4869000"/>
            <a:ext cx="624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7359480" y="4552920"/>
            <a:ext cx="73296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5"/>
          <p:cNvSpPr/>
          <p:nvPr/>
        </p:nvSpPr>
        <p:spPr>
          <a:xfrm>
            <a:off x="7596360" y="4508640"/>
            <a:ext cx="623520" cy="32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6"/>
          <p:cNvSpPr/>
          <p:nvPr/>
        </p:nvSpPr>
        <p:spPr>
          <a:xfrm>
            <a:off x="1296000" y="1934280"/>
            <a:ext cx="7497000" cy="48315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7"/>
          <p:cNvSpPr/>
          <p:nvPr/>
        </p:nvSpPr>
        <p:spPr>
          <a:xfrm>
            <a:off x="1944000" y="2451240"/>
            <a:ext cx="6128280" cy="2874600"/>
          </a:xfrm>
          <a:prstGeom prst="ellipse">
            <a:avLst/>
          </a:prstGeom>
          <a:solidFill>
            <a:srgbClr val="99CC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8"/>
          <p:cNvSpPr/>
          <p:nvPr/>
        </p:nvSpPr>
        <p:spPr>
          <a:xfrm>
            <a:off x="4467240" y="3322800"/>
            <a:ext cx="3016080" cy="122544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9"/>
          <p:cNvSpPr/>
          <p:nvPr/>
        </p:nvSpPr>
        <p:spPr>
          <a:xfrm>
            <a:off x="3893040" y="5402520"/>
            <a:ext cx="2800800" cy="49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БЕЗВОЗМЕЗДНЫЕ ПОСТУПЛЕНИЯ </a:t>
            </a:r>
            <a:r>
              <a:rPr lang="ru-RU" sz="32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64,6%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1" name="CustomShape 10"/>
          <p:cNvSpPr/>
          <p:nvPr/>
        </p:nvSpPr>
        <p:spPr>
          <a:xfrm>
            <a:off x="2736000" y="3240000"/>
            <a:ext cx="2083320" cy="1147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2400" b="1" strike="noStrike" spc="-1" dirty="0">
                <a:solidFill>
                  <a:srgbClr val="21409A"/>
                </a:solidFill>
                <a:latin typeface="Calibri"/>
                <a:ea typeface="DejaVu Sans"/>
              </a:rPr>
              <a:t>НАЛОГОВЫЕ ДОХОДЫ </a:t>
            </a:r>
            <a:r>
              <a:rPr lang="ru-RU" sz="3200" b="1" strike="noStrike" spc="-1" dirty="0" smtClean="0">
                <a:solidFill>
                  <a:srgbClr val="21409A"/>
                </a:solidFill>
                <a:latin typeface="Calibri"/>
                <a:ea typeface="DejaVu Sans"/>
              </a:rPr>
              <a:t>27,8</a:t>
            </a:r>
            <a:r>
              <a:rPr lang="ru-RU" sz="3200" b="1" strike="noStrike" spc="-1" dirty="0">
                <a:solidFill>
                  <a:srgbClr val="21409A"/>
                </a:solidFill>
                <a:latin typeface="Calibri"/>
                <a:ea typeface="DejaVu Sans"/>
              </a:rPr>
              <a:t>%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22" name="CustomShape 11"/>
          <p:cNvSpPr/>
          <p:nvPr/>
        </p:nvSpPr>
        <p:spPr>
          <a:xfrm>
            <a:off x="4572000" y="3528000"/>
            <a:ext cx="2767320" cy="68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60000"/>
              </a:lnSpc>
            </a:pPr>
            <a:r>
              <a:rPr lang="ru-RU" sz="2400" b="1" strike="noStrike" spc="-1" dirty="0">
                <a:solidFill>
                  <a:srgbClr val="21409A"/>
                </a:solidFill>
                <a:latin typeface="Calibri"/>
                <a:ea typeface="DejaVu Sans"/>
              </a:rPr>
              <a:t>НЕНАЛОГОВЫЕ ДОХОДЫ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76"/>
              </a:spcAft>
            </a:pPr>
            <a:r>
              <a:rPr lang="ru-RU" sz="3200" b="1" strike="noStrike" spc="-1" dirty="0" smtClean="0">
                <a:solidFill>
                  <a:srgbClr val="21409A"/>
                </a:solidFill>
                <a:latin typeface="Calibri"/>
                <a:ea typeface="DejaVu Sans"/>
              </a:rPr>
              <a:t>7,6%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40"/>
          <p:cNvPicPr/>
          <p:nvPr/>
        </p:nvPicPr>
        <p:blipFill>
          <a:blip r:embed="rId2"/>
          <a:stretch/>
        </p:blipFill>
        <p:spPr>
          <a:xfrm>
            <a:off x="3500280" y="836712"/>
            <a:ext cx="5642280" cy="328464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0" y="221040"/>
            <a:ext cx="8997120" cy="4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666633"/>
                </a:solidFill>
                <a:latin typeface="Arial"/>
                <a:ea typeface="DejaVu Sans"/>
              </a:rPr>
              <a:t>Динамика основных налоговых доходов </a:t>
            </a:r>
            <a:endParaRPr lang="ru-RU" sz="2200" b="1" strike="noStrike" spc="-1" dirty="0" smtClean="0">
              <a:solidFill>
                <a:srgbClr val="666633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666633"/>
                </a:solidFill>
                <a:latin typeface="Arial"/>
                <a:ea typeface="DejaVu Sans"/>
              </a:rPr>
              <a:t>бюджета поселения</a:t>
            </a:r>
            <a:r>
              <a:rPr dirty="0"/>
              <a:t/>
            </a:r>
            <a:br>
              <a:rPr dirty="0"/>
            </a:br>
            <a:endParaRPr lang="ru-RU" sz="2200" b="0" strike="noStrike" spc="-1" dirty="0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7429680" y="928800"/>
            <a:ext cx="113904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тыс.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928800" y="714240"/>
            <a:ext cx="4362840" cy="7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8000"/>
                </a:solidFill>
                <a:latin typeface="Arial"/>
                <a:ea typeface="DejaVu Sans"/>
              </a:rPr>
              <a:t>Рост поступлений на </a:t>
            </a:r>
            <a:r>
              <a:rPr lang="ru-RU" sz="1800" b="1" strike="noStrike" spc="-1" dirty="0" smtClean="0">
                <a:solidFill>
                  <a:srgbClr val="008000"/>
                </a:solidFill>
                <a:latin typeface="Arial"/>
                <a:ea typeface="DejaVu Sans"/>
              </a:rPr>
              <a:t>56,4 тыс. </a:t>
            </a:r>
            <a:r>
              <a:rPr lang="ru-RU" sz="1800" b="1" strike="noStrike" spc="-1" dirty="0">
                <a:solidFill>
                  <a:srgbClr val="008000"/>
                </a:solidFill>
                <a:latin typeface="Arial"/>
                <a:ea typeface="DejaVu Sans"/>
              </a:rPr>
              <a:t>руб. или на </a:t>
            </a:r>
            <a:r>
              <a:rPr lang="ru-RU" sz="1800" b="1" strike="noStrike" spc="-1" dirty="0" smtClean="0">
                <a:solidFill>
                  <a:srgbClr val="008000"/>
                </a:solidFill>
                <a:latin typeface="Arial"/>
                <a:ea typeface="DejaVu Sans"/>
              </a:rPr>
              <a:t>0,8%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1224000" y="6048000"/>
            <a:ext cx="155268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2776680" y="6192000"/>
            <a:ext cx="787208" cy="3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4283968" y="6192000"/>
            <a:ext cx="1440160" cy="549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331" name="CustomShape 7"/>
          <p:cNvSpPr/>
          <p:nvPr/>
        </p:nvSpPr>
        <p:spPr>
          <a:xfrm>
            <a:off x="6048000" y="6120000"/>
            <a:ext cx="1370520" cy="5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332" name="CustomShape 8"/>
          <p:cNvSpPr/>
          <p:nvPr/>
        </p:nvSpPr>
        <p:spPr>
          <a:xfrm>
            <a:off x="7524360" y="6093360"/>
            <a:ext cx="1511640" cy="48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333" name="CustomShape 9"/>
          <p:cNvSpPr/>
          <p:nvPr/>
        </p:nvSpPr>
        <p:spPr>
          <a:xfrm>
            <a:off x="7308360" y="4005000"/>
            <a:ext cx="1689120" cy="10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800" b="0" strike="noStrike" spc="-1" dirty="0"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41424456"/>
              </p:ext>
            </p:extLst>
          </p:nvPr>
        </p:nvGraphicFramePr>
        <p:xfrm>
          <a:off x="1115616" y="1484280"/>
          <a:ext cx="8136216" cy="52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20188</TotalTime>
  <Words>1731</Words>
  <Application>Microsoft Office PowerPoint</Application>
  <PresentationFormat>Экран (4:3)</PresentationFormat>
  <Paragraphs>547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по отраслям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ЗАДАЧИ</vt:lpstr>
      <vt:lpstr>Презентация PowerPoint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User</cp:lastModifiedBy>
  <cp:revision>1569</cp:revision>
  <cp:lastPrinted>2023-04-20T04:23:07Z</cp:lastPrinted>
  <dcterms:created xsi:type="dcterms:W3CDTF">2006-07-06T13:04:56Z</dcterms:created>
  <dcterms:modified xsi:type="dcterms:W3CDTF">2023-04-20T05:45:26Z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RIA Novosti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40</vt:i4>
  </property>
</Properties>
</file>