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75" r:id="rId15"/>
    <p:sldId id="276" r:id="rId16"/>
    <p:sldId id="277" r:id="rId17"/>
    <p:sldId id="278" r:id="rId18"/>
    <p:sldId id="279" r:id="rId19"/>
    <p:sldId id="296" r:id="rId20"/>
    <p:sldId id="280" r:id="rId21"/>
    <p:sldId id="283" r:id="rId22"/>
    <p:sldId id="284" r:id="rId23"/>
    <p:sldId id="288" r:id="rId24"/>
    <p:sldId id="289" r:id="rId25"/>
    <p:sldId id="290" r:id="rId26"/>
    <p:sldId id="291" r:id="rId27"/>
    <p:sldId id="293" r:id="rId28"/>
    <p:sldId id="297" r:id="rId29"/>
    <p:sldId id="298" r:id="rId30"/>
    <p:sldId id="295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4628" autoAdjust="0"/>
  </p:normalViewPr>
  <p:slideViewPr>
    <p:cSldViewPr>
      <p:cViewPr>
        <p:scale>
          <a:sx n="107" d="100"/>
          <a:sy n="107" d="100"/>
        </p:scale>
        <p:origin x="18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75151888789576E-2"/>
          <c:y val="2.922899107202178E-2"/>
          <c:w val="0.77496848657901907"/>
          <c:h val="0.56125585060928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</c:v>
                </c:pt>
                <c:pt idx="1">
                  <c:v>НДФЛ</c:v>
                </c:pt>
                <c:pt idx="2">
                  <c:v>Акцизы 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7566.5</c:v>
                </c:pt>
                <c:pt idx="1">
                  <c:v>3541.7</c:v>
                </c:pt>
                <c:pt idx="2">
                  <c:v>1054.5</c:v>
                </c:pt>
                <c:pt idx="3">
                  <c:v>1909.6</c:v>
                </c:pt>
                <c:pt idx="4">
                  <c:v>1051.7</c:v>
                </c:pt>
                <c:pt idx="5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</c:v>
                </c:pt>
                <c:pt idx="1">
                  <c:v>НДФЛ</c:v>
                </c:pt>
                <c:pt idx="2">
                  <c:v>Акцизы 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7920.2</c:v>
                </c:pt>
                <c:pt idx="1">
                  <c:v>3540.1</c:v>
                </c:pt>
                <c:pt idx="2">
                  <c:v>1121.2</c:v>
                </c:pt>
                <c:pt idx="3">
                  <c:v>1880.7</c:v>
                </c:pt>
                <c:pt idx="4">
                  <c:v>1364.5</c:v>
                </c:pt>
                <c:pt idx="5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27040"/>
        <c:axId val="33141120"/>
      </c:barChart>
      <c:catAx>
        <c:axId val="33127040"/>
        <c:scaling>
          <c:orientation val="minMax"/>
        </c:scaling>
        <c:delete val="0"/>
        <c:axPos val="b"/>
        <c:majorTickMark val="out"/>
        <c:minorTickMark val="none"/>
        <c:tickLblPos val="nextTo"/>
        <c:crossAx val="33141120"/>
        <c:crosses val="autoZero"/>
        <c:auto val="1"/>
        <c:lblAlgn val="ctr"/>
        <c:lblOffset val="100"/>
        <c:noMultiLvlLbl val="0"/>
      </c:catAx>
      <c:valAx>
        <c:axId val="3314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2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87933029981131E-2"/>
          <c:y val="4.0849948296343142E-2"/>
          <c:w val="0.63043867159217626"/>
          <c:h val="0.82774519669056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225.1</c:v>
                </c:pt>
                <c:pt idx="1">
                  <c:v>97.3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Найм жилья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288.10000000000002</c:v>
                </c:pt>
                <c:pt idx="1">
                  <c:v>263.39999999999998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Платные услуги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414.4</c:v>
                </c:pt>
                <c:pt idx="1">
                  <c:v>33.6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Прочие неналоговые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76.2</c:v>
                </c:pt>
              </c:numCache>
            </c:numRef>
          </c:val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invertIfNegative val="0"/>
          <c:dLbls>
            <c:dLbl>
              <c:idx val="0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1">
                  <c:v>23.6</c:v>
                </c:pt>
              </c:numCache>
            </c:numRef>
          </c:val>
        </c:ser>
        <c:ser>
          <c:idx val="3"/>
          <c:order val="5"/>
          <c:tx>
            <c:strRef>
              <c:f>Лист1!$G$1</c:f>
              <c:strCache>
                <c:ptCount val="1"/>
                <c:pt idx="0">
                  <c:v>Инициативные платежи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152</c:v>
                </c:pt>
                <c:pt idx="1">
                  <c:v>305.2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60512"/>
        <c:axId val="32962048"/>
      </c:barChart>
      <c:catAx>
        <c:axId val="3296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62048"/>
        <c:crosses val="autoZero"/>
        <c:auto val="1"/>
        <c:lblAlgn val="ctr"/>
        <c:lblOffset val="100"/>
        <c:noMultiLvlLbl val="0"/>
      </c:catAx>
      <c:valAx>
        <c:axId val="3296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6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94381642435488"/>
          <c:y val="0.15424676240300603"/>
          <c:w val="0.30105618357564518"/>
          <c:h val="0.607175042929703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12803.7</c:v>
                </c:pt>
                <c:pt idx="1">
                  <c:v>20071.7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 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1803.4</c:v>
                </c:pt>
                <c:pt idx="1">
                  <c:v>1968.7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6209.3</c:v>
                </c:pt>
                <c:pt idx="1">
                  <c:v>10518.7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398.6</c:v>
                </c:pt>
                <c:pt idx="1">
                  <c:v>277.10000000000002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4 392,4</a:t>
                    </a:r>
                    <a:endParaRPr lang="en-US" sz="11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307,2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4392.3999999999996</c:v>
                </c:pt>
                <c:pt idx="1">
                  <c:v>7307.2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807424"/>
        <c:axId val="60952576"/>
      </c:barChart>
      <c:catAx>
        <c:axId val="6080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952576"/>
        <c:crosses val="autoZero"/>
        <c:auto val="1"/>
        <c:lblAlgn val="ctr"/>
        <c:lblOffset val="100"/>
        <c:noMultiLvlLbl val="0"/>
      </c:catAx>
      <c:valAx>
        <c:axId val="6095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807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5640834575260802"/>
          <c:h val="0.78139284753966098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891A7"/>
            </a:solidFill>
            <a:ln>
              <a:noFill/>
            </a:ln>
          </c:spPr>
          <c:invertIfNegative val="0"/>
          <c:dPt>
            <c:idx val="0"/>
            <c:invertIfNegative val="1"/>
            <c:bubble3D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invertIfNegative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45.4</c:v>
                </c:pt>
                <c:pt idx="1">
                  <c:v>66.099999999999994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484992"/>
        <c:axId val="140487680"/>
        <c:axId val="0"/>
      </c:bar3DChart>
      <c:catAx>
        <c:axId val="140484992"/>
        <c:scaling>
          <c:orientation val="minMax"/>
        </c:scaling>
        <c:delete val="1"/>
        <c:axPos val="b"/>
        <c:numFmt formatCode="dd/mm/yyyy" sourceLinked="1"/>
        <c:majorTickMark val="cross"/>
        <c:minorTickMark val="cross"/>
        <c:tickLblPos val="nextTo"/>
        <c:crossAx val="140487680"/>
        <c:crosses val="autoZero"/>
        <c:auto val="1"/>
        <c:lblAlgn val="ctr"/>
        <c:lblOffset val="100"/>
        <c:noMultiLvlLbl val="1"/>
      </c:catAx>
      <c:valAx>
        <c:axId val="140487680"/>
        <c:scaling>
          <c:orientation val="minMax"/>
        </c:scaling>
        <c:delete val="1"/>
        <c:axPos val="l"/>
        <c:numFmt formatCode="General" sourceLinked="0"/>
        <c:majorTickMark val="cross"/>
        <c:minorTickMark val="cross"/>
        <c:tickLblPos val="none"/>
        <c:crossAx val="140484992"/>
        <c:crosses val="autoZero"/>
        <c:crossBetween val="between"/>
      </c:valAx>
    </c:plotArea>
    <c:plotVisOnly val="1"/>
    <c:dispBlanksAs val="gap"/>
    <c:showDLblsOverMax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2.0241518113858499E-2"/>
          <c:y val="5.4848835288286803E-2"/>
          <c:w val="0.95882691201840098"/>
          <c:h val="0.85032215430365099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891A7"/>
            </a:solidFill>
            <a:ln>
              <a:noFill/>
            </a:ln>
          </c:spPr>
          <c:invertIfNegative val="0"/>
          <c:dPt>
            <c:idx val="0"/>
            <c:invertIfNegative val="1"/>
            <c:bubble3D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invertIfNegative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37.299999999999997</c:v>
                </c:pt>
                <c:pt idx="1">
                  <c:v>40.799999999999997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71168"/>
        <c:axId val="180874240"/>
        <c:axId val="0"/>
      </c:bar3DChart>
      <c:catAx>
        <c:axId val="180871168"/>
        <c:scaling>
          <c:orientation val="minMax"/>
        </c:scaling>
        <c:delete val="1"/>
        <c:axPos val="b"/>
        <c:numFmt formatCode="dd/mm/yyyy" sourceLinked="1"/>
        <c:majorTickMark val="cross"/>
        <c:minorTickMark val="cross"/>
        <c:tickLblPos val="nextTo"/>
        <c:crossAx val="180874240"/>
        <c:crosses val="autoZero"/>
        <c:auto val="1"/>
        <c:lblAlgn val="ctr"/>
        <c:lblOffset val="100"/>
        <c:noMultiLvlLbl val="1"/>
      </c:catAx>
      <c:valAx>
        <c:axId val="180874240"/>
        <c:scaling>
          <c:orientation val="minMax"/>
        </c:scaling>
        <c:delete val="1"/>
        <c:axPos val="l"/>
        <c:numFmt formatCode="General" sourceLinked="0"/>
        <c:majorTickMark val="cross"/>
        <c:minorTickMark val="cross"/>
        <c:tickLblPos val="none"/>
        <c:crossAx val="180871168"/>
        <c:crosses val="autoZero"/>
        <c:crossBetween val="between"/>
      </c:valAx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0.10874</cdr:x>
      <cdr:y>0.28015</cdr:y>
    </cdr:from>
    <cdr:to>
      <cdr:x>0.16063</cdr:x>
      <cdr:y>0.43243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725" y="1467402"/>
          <a:ext cx="422196" cy="797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7 566,5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0.14161</cdr:x>
      <cdr:y>0.294</cdr:y>
    </cdr:from>
    <cdr:to>
      <cdr:x>0.19471</cdr:x>
      <cdr:y>0.48124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9" y="1539947"/>
          <a:ext cx="432048" cy="980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  7 </a:t>
          </a:r>
          <a:r>
            <a:rPr lang="ru-RU" sz="1100" b="1" dirty="0" smtClean="0"/>
            <a:t>920,2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0.26173</cdr:x>
      <cdr:y>0.3909</cdr:y>
    </cdr:from>
    <cdr:to>
      <cdr:x>0.29292</cdr:x>
      <cdr:y>0.52933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94604" y="2033336"/>
          <a:ext cx="2376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0.24515</cdr:x>
      <cdr:y>0.3909</cdr:y>
    </cdr:from>
    <cdr:to>
      <cdr:x>0.28321</cdr:x>
      <cdr:y>0.53625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94604" y="2047501"/>
          <a:ext cx="309651" cy="761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 </a:t>
          </a:r>
          <a:r>
            <a:rPr lang="ru-RU" sz="1100" b="1" dirty="0" smtClean="0"/>
            <a:t>541,7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0.28321</cdr:x>
      <cdr:y>0.3909</cdr:y>
    </cdr:from>
    <cdr:to>
      <cdr:x>0.31861</cdr:x>
      <cdr:y>0.5225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04256" y="2047501"/>
          <a:ext cx="288032" cy="689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 </a:t>
          </a:r>
          <a:r>
            <a:rPr lang="ru-RU" sz="1100" b="1" dirty="0" smtClean="0"/>
            <a:t>540,1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0.38056</cdr:x>
      <cdr:y>0.42627</cdr:y>
    </cdr:from>
    <cdr:to>
      <cdr:x>0.41579</cdr:x>
      <cdr:y>0.59124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96344" y="2232766"/>
          <a:ext cx="286599" cy="864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1 054,5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0.41579</cdr:x>
      <cdr:y>0.46012</cdr:y>
    </cdr:from>
    <cdr:to>
      <cdr:x>0.45137</cdr:x>
      <cdr:y>0.59124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82944" y="2410070"/>
          <a:ext cx="289463" cy="686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1 121,2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0.54798</cdr:x>
      <cdr:y>0.59855</cdr:y>
    </cdr:from>
    <cdr:to>
      <cdr:x>0.66797</cdr:x>
      <cdr:y>0.77434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76024" y="31134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0.44252</cdr:x>
      <cdr:y>0.43243</cdr:y>
    </cdr:from>
    <cdr:to>
      <cdr:x>0.48677</cdr:x>
      <cdr:y>0.59124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00401" y="2265032"/>
          <a:ext cx="360040" cy="831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0.50447</cdr:x>
      <cdr:y>0.44627</cdr:y>
    </cdr:from>
    <cdr:to>
      <cdr:x>0.53987</cdr:x>
      <cdr:y>0.59124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04456" y="2337525"/>
          <a:ext cx="288032" cy="759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1 909,6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0.54872</cdr:x>
      <cdr:y>0.48124</cdr:y>
    </cdr:from>
    <cdr:to>
      <cdr:x>0.59297</cdr:x>
      <cdr:y>0.59124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464496" y="2520720"/>
          <a:ext cx="360040" cy="576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1 880,7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0.63983</cdr:x>
      <cdr:y>0.48124</cdr:y>
    </cdr:from>
    <cdr:to>
      <cdr:x>0.67262</cdr:x>
      <cdr:y>0.59124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205804" y="2520695"/>
          <a:ext cx="266804" cy="576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1051,7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0.67262</cdr:x>
      <cdr:y>0.48124</cdr:y>
    </cdr:from>
    <cdr:to>
      <cdr:x>0.70802</cdr:x>
      <cdr:y>0.59124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472582" y="2520720"/>
          <a:ext cx="288022" cy="576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1364,5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0.77467</cdr:x>
      <cdr:y>0.50346</cdr:y>
    </cdr:from>
    <cdr:to>
      <cdr:x>0.80538</cdr:x>
      <cdr:y>0.57791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302904" y="2637072"/>
          <a:ext cx="249824" cy="389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8,8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0.80538</cdr:x>
      <cdr:y>0.48124</cdr:y>
    </cdr:from>
    <cdr:to>
      <cdr:x>0.84604</cdr:x>
      <cdr:y>0.59124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552728" y="2520720"/>
          <a:ext cx="330856" cy="576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0,2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0.12988</cdr:x>
      <cdr:y>0.73846</cdr:y>
    </cdr:from>
    <cdr:to>
      <cdr:x>0.17745</cdr:x>
      <cdr:y>0.86154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3040" y="3456384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225,1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0.17745</cdr:x>
      <cdr:y>0.60258</cdr:y>
    </cdr:from>
    <cdr:to>
      <cdr:x>0.21551</cdr:x>
      <cdr:y>0.84615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3080" y="2820388"/>
          <a:ext cx="288032" cy="114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l"/>
          <a:r>
            <a:rPr lang="ru-RU" sz="1100" b="1" dirty="0" smtClean="0"/>
            <a:t>288,1</a:t>
          </a:r>
        </a:p>
        <a:p xmlns:a="http://schemas.openxmlformats.org/drawingml/2006/main">
          <a:pPr algn="l"/>
          <a:endParaRPr lang="ru-RU" sz="1100" b="1" dirty="0"/>
        </a:p>
      </cdr:txBody>
    </cdr:sp>
  </cdr:relSizeAnchor>
  <cdr:relSizeAnchor xmlns:cdr="http://schemas.openxmlformats.org/drawingml/2006/chartDrawing">
    <cdr:from>
      <cdr:x>0.20611</cdr:x>
      <cdr:y>0.58389</cdr:y>
    </cdr:from>
    <cdr:to>
      <cdr:x>0.27215</cdr:x>
      <cdr:y>0.86154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60000" y="3357425"/>
          <a:ext cx="499838" cy="1596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414,4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0.2537</cdr:x>
      <cdr:y>0.75385</cdr:y>
    </cdr:from>
    <cdr:to>
      <cdr:x>0.30127</cdr:x>
      <cdr:y>0.8441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20224" y="4334711"/>
          <a:ext cx="360040" cy="518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9,6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0.45349</cdr:x>
      <cdr:y>0.70769</cdr:y>
    </cdr:from>
    <cdr:to>
      <cdr:x>0.49155</cdr:x>
      <cdr:y>0.84615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32392" y="4069300"/>
          <a:ext cx="288032" cy="796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97,3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0.49155</cdr:x>
      <cdr:y>0.67011</cdr:y>
    </cdr:from>
    <cdr:to>
      <cdr:x>0.54106</cdr:x>
      <cdr:y>0.86154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720424" y="3853198"/>
          <a:ext cx="374696" cy="1100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263,4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0.52961</cdr:x>
      <cdr:y>0.63385</cdr:y>
    </cdr:from>
    <cdr:to>
      <cdr:x>0.56766</cdr:x>
      <cdr:y>0.86154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008457" y="3644700"/>
          <a:ext cx="288032" cy="1309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33,6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0.56752</cdr:x>
      <cdr:y>0.67011</cdr:y>
    </cdr:from>
    <cdr:to>
      <cdr:x>0.63411</cdr:x>
      <cdr:y>0.78462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295408" y="3136472"/>
          <a:ext cx="504056" cy="535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0.65329</cdr:x>
      <cdr:y>0.69231</cdr:y>
    </cdr:from>
    <cdr:to>
      <cdr:x>0.69134</cdr:x>
      <cdr:y>0.86154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944560" y="3980850"/>
          <a:ext cx="288027" cy="973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305,2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0.61523</cdr:x>
      <cdr:y>0.78148</cdr:y>
    </cdr:from>
    <cdr:to>
      <cdr:x>0.65329</cdr:x>
      <cdr:y>0.86914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56528" y="4493602"/>
          <a:ext cx="2880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23,6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0.3382</cdr:x>
      <cdr:y>0.63882</cdr:y>
    </cdr:from>
    <cdr:to>
      <cdr:x>0.37738</cdr:x>
      <cdr:y>0.86914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59720" y="3673306"/>
          <a:ext cx="296608" cy="1324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0.3382</cdr:x>
      <cdr:y>0.70635</cdr:y>
    </cdr:from>
    <cdr:to>
      <cdr:x>0.37738</cdr:x>
      <cdr:y>0.86914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59720" y="4061554"/>
          <a:ext cx="296608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152,0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0.20062</cdr:x>
      <cdr:y>0.71319</cdr:y>
    </cdr:from>
    <cdr:to>
      <cdr:x>0.398</cdr:x>
      <cdr:y>0.84977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3824" y="3760192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</a:t>
          </a:r>
        </a:p>
        <a:p xmlns:a="http://schemas.openxmlformats.org/drawingml/2006/main">
          <a:r>
            <a:rPr lang="ru-RU" sz="1100" b="1" dirty="0" smtClean="0"/>
            <a:t>     </a:t>
          </a:r>
          <a:r>
            <a:rPr lang="ru-RU" sz="1100" b="1" dirty="0" smtClean="0"/>
            <a:t>12 803,7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0.19075</cdr:x>
      <cdr:y>0.61759</cdr:y>
    </cdr:from>
    <cdr:to>
      <cdr:x>0.38813</cdr:x>
      <cdr:y>0.67222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91802" y="3256136"/>
          <a:ext cx="144017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  </a:t>
          </a:r>
          <a:r>
            <a:rPr lang="ru-RU" sz="1100" b="1" dirty="0" smtClean="0"/>
            <a:t>1 </a:t>
          </a:r>
          <a:r>
            <a:rPr lang="ru-RU" sz="1100" b="1" dirty="0" smtClean="0"/>
            <a:t>803,4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0.21049</cdr:x>
      <cdr:y>0.52198</cdr:y>
    </cdr:from>
    <cdr:to>
      <cdr:x>0.32892</cdr:x>
      <cdr:y>0.59027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35832" y="2752081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6.209,3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0.48683</cdr:x>
      <cdr:y>0.60393</cdr:y>
    </cdr:from>
    <cdr:to>
      <cdr:x>0.64472</cdr:x>
      <cdr:y>0.75416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52136" y="3184128"/>
          <a:ext cx="11520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20 071,7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0.48683</cdr:x>
      <cdr:y>0.48101</cdr:y>
    </cdr:from>
    <cdr:to>
      <cdr:x>0.61511</cdr:x>
      <cdr:y>0.53564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52141" y="2536056"/>
          <a:ext cx="9359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  1 </a:t>
          </a:r>
          <a:r>
            <a:rPr lang="ru-RU" sz="1100" b="1" dirty="0" smtClean="0"/>
            <a:t>968,7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0.50656</cdr:x>
      <cdr:y>0.35809</cdr:y>
    </cdr:from>
    <cdr:to>
      <cdr:x>0.62498</cdr:x>
      <cdr:y>0.46735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96072" y="1887984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10 518,7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0.63485</cdr:x>
      <cdr:y>0.31712</cdr:y>
    </cdr:from>
    <cdr:to>
      <cdr:x>0.72367</cdr:x>
      <cdr:y>0.35809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32176" y="167196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277,1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0.61511</cdr:x>
      <cdr:y>0.27615</cdr:y>
    </cdr:from>
    <cdr:to>
      <cdr:x>0.65459</cdr:x>
      <cdr:y>0.31712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 flipV="1">
          <a:off x="4488160" y="1455936"/>
          <a:ext cx="288065" cy="21606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0.50656</cdr:x>
      <cdr:y>0.20786</cdr:y>
    </cdr:from>
    <cdr:to>
      <cdr:x>0.60524</cdr:x>
      <cdr:y>0.30346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96072" y="1095896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0.50656</cdr:x>
      <cdr:y>0.12591</cdr:y>
    </cdr:from>
    <cdr:to>
      <cdr:x>0.61511</cdr:x>
      <cdr:y>0.1942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96072" y="66384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0.37826</cdr:x>
      <cdr:y>0.50832</cdr:y>
    </cdr:from>
    <cdr:to>
      <cdr:x>0.50358</cdr:x>
      <cdr:y>0.56296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59968" y="268007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398,6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0.32892</cdr:x>
      <cdr:y>0.50832</cdr:y>
    </cdr:from>
    <cdr:to>
      <cdr:x>0.37826</cdr:x>
      <cdr:y>0.53564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H="1" flipV="1">
          <a:off x="2399928" y="2680072"/>
          <a:ext cx="360040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0.51642</cdr:x>
      <cdr:y>0.6449</cdr:y>
    </cdr:from>
    <cdr:to>
      <cdr:x>0.64175</cdr:x>
      <cdr:y>0.81833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768080" y="3400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7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7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341175D-13DC-44CE-9E1D-547986047F7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1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4587" cy="3717925"/>
          </a:xfrm>
          <a:prstGeom prst="rect">
            <a:avLst/>
          </a:prstGeom>
        </p:spPr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0960" cy="4461120"/>
          </a:xfrm>
          <a:prstGeom prst="rect">
            <a:avLst/>
          </a:prstGeom>
        </p:spPr>
        <p:txBody>
          <a:bodyPr lIns="92160" rIns="9216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92" name="CustomShape 3"/>
          <p:cNvSpPr/>
          <p:nvPr/>
        </p:nvSpPr>
        <p:spPr>
          <a:xfrm>
            <a:off x="3850200" y="9430920"/>
            <a:ext cx="2937960" cy="48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rIns="92160" anchor="b"/>
          <a:lstStyle/>
          <a:p>
            <a:pPr algn="r">
              <a:lnSpc>
                <a:spcPct val="100000"/>
              </a:lnSpc>
            </a:pPr>
            <a:fld id="{A31600CE-F483-4A74-B0C6-6F571E0CAB3C}" type="slidenum">
              <a:rPr lang="ru-RU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21</a:t>
            </a:fld>
            <a:endParaRPr lang="ru-RU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-815760" y="-815760"/>
            <a:ext cx="1633680" cy="1633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168840" y="21240"/>
            <a:ext cx="1697040" cy="169704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160" y="1051200"/>
            <a:ext cx="1120680" cy="1097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>
                  <a:alpha val="75000"/>
                </a:srgbClr>
              </a:gs>
              <a:gs pos="100000">
                <a:srgbClr val="FFFFFB">
                  <a:alpha val="60000"/>
                </a:srgb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2592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6804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815760" y="-815760"/>
            <a:ext cx="1633680" cy="1633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68840" y="21240"/>
            <a:ext cx="1697040" cy="169704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 rot="2315400">
            <a:off x="182160" y="1051200"/>
            <a:ext cx="1120680" cy="1097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>
                  <a:alpha val="75000"/>
                </a:srgbClr>
              </a:gs>
              <a:gs pos="100000">
                <a:srgbClr val="FFFFFB">
                  <a:alpha val="60000"/>
                </a:srgb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1013040" y="0"/>
            <a:ext cx="812592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5"/>
          <p:cNvSpPr/>
          <p:nvPr/>
        </p:nvSpPr>
        <p:spPr>
          <a:xfrm>
            <a:off x="1014840" y="0"/>
            <a:ext cx="6804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0" name="PlaceHolder 8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815760" y="-815760"/>
            <a:ext cx="1633680" cy="1633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168840" y="21240"/>
            <a:ext cx="1697040" cy="169704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 rot="2315400">
            <a:off x="182160" y="1051200"/>
            <a:ext cx="1120680" cy="1097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>
                  <a:alpha val="75000"/>
                </a:srgbClr>
              </a:gs>
              <a:gs pos="100000">
                <a:srgbClr val="FFFFFB">
                  <a:alpha val="60000"/>
                </a:srgb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1013040" y="0"/>
            <a:ext cx="812592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CustomShape 5"/>
          <p:cNvSpPr/>
          <p:nvPr/>
        </p:nvSpPr>
        <p:spPr>
          <a:xfrm>
            <a:off x="1014840" y="0"/>
            <a:ext cx="6804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9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071360" y="437760"/>
            <a:ext cx="7965136" cy="37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ru-RU" dirty="0" smtClean="0"/>
          </a:p>
          <a:p>
            <a:pPr algn="ctr">
              <a:lnSpc>
                <a:spcPct val="100000"/>
              </a:lnSpc>
            </a:pPr>
            <a:r>
              <a:rPr lang="ru-RU" sz="6600" b="1" strike="noStrike" spc="-1" dirty="0" smtClean="0">
                <a:solidFill>
                  <a:srgbClr val="FF6600"/>
                </a:solidFill>
                <a:latin typeface="Monotype Corsiva"/>
                <a:ea typeface="DejaVu Sans"/>
              </a:rPr>
              <a:t>Отчет </a:t>
            </a:r>
            <a:r>
              <a:rPr lang="ru-RU" sz="6600" b="1" strike="noStrike" spc="-1" dirty="0">
                <a:solidFill>
                  <a:srgbClr val="FF6600"/>
                </a:solidFill>
                <a:latin typeface="Monotype Corsiva"/>
                <a:ea typeface="DejaVu Sans"/>
              </a:rPr>
              <a:t>об исполнении </a:t>
            </a:r>
            <a:r>
              <a:rPr dirty="0"/>
              <a:t/>
            </a:r>
            <a:br>
              <a:rPr dirty="0"/>
            </a:br>
            <a:r>
              <a:rPr lang="ru-RU" sz="6600" b="1" spc="-1" dirty="0" smtClean="0">
                <a:solidFill>
                  <a:srgbClr val="FF6600"/>
                </a:solidFill>
                <a:latin typeface="Monotype Corsiva"/>
                <a:ea typeface="DejaVu Sans"/>
              </a:rPr>
              <a:t>бю</a:t>
            </a:r>
            <a:r>
              <a:rPr lang="ru-RU" sz="6600" b="1" strike="noStrike" spc="-1" dirty="0" smtClean="0">
                <a:solidFill>
                  <a:srgbClr val="FF6600"/>
                </a:solidFill>
                <a:latin typeface="Monotype Corsiva"/>
                <a:ea typeface="DejaVu Sans"/>
              </a:rPr>
              <a:t>джета Стуловского сельского поселения </a:t>
            </a:r>
            <a:r>
              <a:rPr dirty="0"/>
              <a:t/>
            </a:r>
            <a:br>
              <a:rPr dirty="0"/>
            </a:br>
            <a:r>
              <a:rPr lang="ru-RU" sz="6600" b="1" strike="noStrike" spc="-1" dirty="0">
                <a:solidFill>
                  <a:srgbClr val="FF6600"/>
                </a:solidFill>
                <a:latin typeface="Monotype Corsiva"/>
                <a:ea typeface="DejaVu Sans"/>
              </a:rPr>
              <a:t>за  </a:t>
            </a:r>
            <a:r>
              <a:rPr lang="ru-RU" sz="6600" b="1" i="1" strike="noStrike" spc="-1" dirty="0" smtClean="0">
                <a:solidFill>
                  <a:srgbClr val="FF6600"/>
                </a:solidFill>
                <a:latin typeface="Arial"/>
                <a:ea typeface="DejaVu Sans"/>
              </a:rPr>
              <a:t>2024 </a:t>
            </a:r>
            <a:r>
              <a:rPr lang="ru-RU" sz="6600" b="1" strike="noStrike" spc="-1" dirty="0">
                <a:solidFill>
                  <a:srgbClr val="FF6600"/>
                </a:solidFill>
                <a:latin typeface="Monotype Corsiva"/>
                <a:ea typeface="DejaVu Sans"/>
              </a:rPr>
              <a:t>год</a:t>
            </a:r>
            <a:r>
              <a:rPr dirty="0"/>
              <a:t/>
            </a:r>
            <a:br>
              <a:rPr dirty="0"/>
            </a:br>
            <a:endParaRPr lang="ru-RU" sz="6600" b="0" strike="noStrike" spc="-1" dirty="0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399240" y="-452880"/>
            <a:ext cx="8345160" cy="90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1071360" y="4929120"/>
            <a:ext cx="7769160" cy="11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4" name="Picture 14"/>
          <p:cNvPicPr/>
          <p:nvPr/>
        </p:nvPicPr>
        <p:blipFill>
          <a:blip r:embed="rId2"/>
          <a:stretch/>
        </p:blipFill>
        <p:spPr>
          <a:xfrm>
            <a:off x="5840280" y="4221000"/>
            <a:ext cx="3269880" cy="215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5869974" y="3929940"/>
            <a:ext cx="1072800" cy="575640"/>
          </a:xfrm>
          <a:prstGeom prst="rect">
            <a:avLst/>
          </a:prstGeom>
          <a:solidFill>
            <a:srgbClr val="FFFFFF">
              <a:alpha val="90000"/>
            </a:srgbClr>
          </a:solidFill>
          <a:ln w="15840">
            <a:solidFill>
              <a:srgbClr val="9BBB59"/>
            </a:solidFill>
            <a:miter/>
          </a:ln>
          <a:effectLst>
            <a:outerShdw dist="38160" dir="540000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2400" dirty="0" smtClean="0"/>
              <a:t>0,2%</a:t>
            </a:r>
            <a:endParaRPr lang="ru-RU" sz="2400" dirty="0"/>
          </a:p>
        </p:txBody>
      </p:sp>
      <p:grpSp>
        <p:nvGrpSpPr>
          <p:cNvPr id="337" name="Group 2"/>
          <p:cNvGrpSpPr/>
          <p:nvPr/>
        </p:nvGrpSpPr>
        <p:grpSpPr>
          <a:xfrm>
            <a:off x="1187280" y="3789360"/>
            <a:ext cx="1006200" cy="428400"/>
            <a:chOff x="1187280" y="3789360"/>
            <a:chExt cx="1006200" cy="428400"/>
          </a:xfrm>
        </p:grpSpPr>
        <p:sp>
          <p:nvSpPr>
            <p:cNvPr id="338" name="CustomShape 3"/>
            <p:cNvSpPr/>
            <p:nvPr/>
          </p:nvSpPr>
          <p:spPr>
            <a:xfrm>
              <a:off x="1187280" y="3789360"/>
              <a:ext cx="1006200" cy="4284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4"/>
            <p:cNvSpPr/>
            <p:nvPr/>
          </p:nvSpPr>
          <p:spPr>
            <a:xfrm>
              <a:off x="1187280" y="3789360"/>
              <a:ext cx="1006200" cy="428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7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1,2%</a:t>
              </a:r>
              <a:endParaRPr lang="ru-RU" sz="2700" b="0" strike="noStrike" spc="-1">
                <a:latin typeface="Arial"/>
              </a:endParaRPr>
            </a:p>
          </p:txBody>
        </p:sp>
      </p:grpSp>
      <p:sp>
        <p:nvSpPr>
          <p:cNvPr id="340" name="CustomShape 5"/>
          <p:cNvSpPr/>
          <p:nvPr/>
        </p:nvSpPr>
        <p:spPr>
          <a:xfrm>
            <a:off x="1111100" y="2642760"/>
            <a:ext cx="1804716" cy="2511360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НДФЛ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3 </a:t>
            </a: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540,1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41" name="CustomShape 6"/>
          <p:cNvSpPr/>
          <p:nvPr/>
        </p:nvSpPr>
        <p:spPr>
          <a:xfrm>
            <a:off x="3059832" y="2524117"/>
            <a:ext cx="2088232" cy="2561067"/>
          </a:xfrm>
          <a:prstGeom prst="rect">
            <a:avLst/>
          </a:prstGeom>
          <a:solidFill>
            <a:srgbClr val="99CC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Налоги </a:t>
            </a: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на </a:t>
            </a: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имущество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latin typeface="Arial"/>
              </a:rPr>
              <a:t>3 245,2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342" name="CustomShape 7"/>
          <p:cNvSpPr/>
          <p:nvPr/>
        </p:nvSpPr>
        <p:spPr>
          <a:xfrm>
            <a:off x="7308304" y="2475923"/>
            <a:ext cx="1582976" cy="1287000"/>
          </a:xfrm>
          <a:prstGeom prst="rect">
            <a:avLst/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Акцизы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1 </a:t>
            </a:r>
            <a:r>
              <a:rPr lang="ru-RU" sz="32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121</a:t>
            </a: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,2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43" name="Line 8"/>
          <p:cNvSpPr/>
          <p:nvPr/>
        </p:nvSpPr>
        <p:spPr>
          <a:xfrm>
            <a:off x="4691048" y="1814450"/>
            <a:ext cx="360" cy="57168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9"/>
          <p:cNvSpPr/>
          <p:nvPr/>
        </p:nvSpPr>
        <p:spPr>
          <a:xfrm>
            <a:off x="2000160" y="1785960"/>
            <a:ext cx="360" cy="85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0"/>
          <p:cNvSpPr/>
          <p:nvPr/>
        </p:nvSpPr>
        <p:spPr>
          <a:xfrm>
            <a:off x="642960" y="0"/>
            <a:ext cx="7984800" cy="1144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ОСНОВНЫЕ ИСТОЧНИКИ ФОРМИРОВАНИЯ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НАЛОГОВЫХ ДОХОДОВ, </a:t>
            </a:r>
            <a:r>
              <a:rPr lang="ru-RU" sz="2800" b="0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тыс.руб</a:t>
            </a:r>
            <a:endParaRPr lang="ru-RU" sz="2800" b="0" strike="noStrike" spc="-1" dirty="0">
              <a:latin typeface="Arial"/>
            </a:endParaRPr>
          </a:p>
        </p:txBody>
      </p:sp>
      <p:grpSp>
        <p:nvGrpSpPr>
          <p:cNvPr id="346" name="Group 11"/>
          <p:cNvGrpSpPr/>
          <p:nvPr/>
        </p:nvGrpSpPr>
        <p:grpSpPr>
          <a:xfrm>
            <a:off x="7885080" y="3933720"/>
            <a:ext cx="1006200" cy="502920"/>
            <a:chOff x="7885080" y="3933720"/>
            <a:chExt cx="1006200" cy="502920"/>
          </a:xfrm>
        </p:grpSpPr>
        <p:sp>
          <p:nvSpPr>
            <p:cNvPr id="347" name="CustomShape 12"/>
            <p:cNvSpPr/>
            <p:nvPr/>
          </p:nvSpPr>
          <p:spPr>
            <a:xfrm>
              <a:off x="7885080" y="3933720"/>
              <a:ext cx="1006200" cy="50292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13"/>
            <p:cNvSpPr/>
            <p:nvPr/>
          </p:nvSpPr>
          <p:spPr>
            <a:xfrm>
              <a:off x="7885080" y="3933720"/>
              <a:ext cx="1006200" cy="5029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7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14,2%</a:t>
              </a:r>
              <a:endParaRPr lang="ru-RU" sz="2700" b="0" strike="noStrike" spc="-1" dirty="0">
                <a:latin typeface="Arial"/>
              </a:endParaRPr>
            </a:p>
          </p:txBody>
        </p:sp>
      </p:grpSp>
      <p:grpSp>
        <p:nvGrpSpPr>
          <p:cNvPr id="349" name="Group 14"/>
          <p:cNvGrpSpPr/>
          <p:nvPr/>
        </p:nvGrpSpPr>
        <p:grpSpPr>
          <a:xfrm>
            <a:off x="1259632" y="5229360"/>
            <a:ext cx="1139040" cy="575640"/>
            <a:chOff x="1928880" y="5229360"/>
            <a:chExt cx="1139040" cy="575640"/>
          </a:xfrm>
        </p:grpSpPr>
        <p:sp>
          <p:nvSpPr>
            <p:cNvPr id="350" name="CustomShape 15"/>
            <p:cNvSpPr/>
            <p:nvPr/>
          </p:nvSpPr>
          <p:spPr>
            <a:xfrm>
              <a:off x="1928880" y="5229360"/>
              <a:ext cx="1139040" cy="5688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16"/>
            <p:cNvSpPr/>
            <p:nvPr/>
          </p:nvSpPr>
          <p:spPr>
            <a:xfrm>
              <a:off x="2012400" y="5301360"/>
              <a:ext cx="1055520" cy="5036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4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44,7</a:t>
              </a:r>
              <a:r>
                <a:rPr lang="ru-RU" sz="27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%</a:t>
              </a:r>
              <a:endParaRPr lang="ru-RU" sz="2700" b="0" strike="noStrike" spc="-1" dirty="0">
                <a:latin typeface="Arial"/>
              </a:endParaRPr>
            </a:p>
          </p:txBody>
        </p:sp>
      </p:grpSp>
      <p:sp>
        <p:nvSpPr>
          <p:cNvPr id="352" name="CustomShape 17"/>
          <p:cNvSpPr/>
          <p:nvPr/>
        </p:nvSpPr>
        <p:spPr>
          <a:xfrm rot="10800000" flipV="1">
            <a:off x="29960280" y="15129720"/>
            <a:ext cx="1071360" cy="423360"/>
          </a:xfrm>
          <a:prstGeom prst="rect">
            <a:avLst/>
          </a:prstGeom>
          <a:solidFill>
            <a:schemeClr val="bg1"/>
          </a:solidFill>
          <a:ln w="9360">
            <a:solidFill>
              <a:schemeClr val="bg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333300"/>
                </a:solidFill>
                <a:latin typeface="Arial"/>
                <a:ea typeface="DejaVu Sans"/>
              </a:rPr>
              <a:t>37,5</a:t>
            </a:r>
            <a:r>
              <a:rPr lang="ru-RU" sz="2800" b="0" strike="noStrike" spc="-1">
                <a:solidFill>
                  <a:srgbClr val="333300"/>
                </a:solidFill>
                <a:latin typeface="Arial"/>
                <a:ea typeface="DejaVu Sans"/>
              </a:rPr>
              <a:t>%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53" name="CustomShape 18"/>
          <p:cNvSpPr/>
          <p:nvPr/>
        </p:nvSpPr>
        <p:spPr>
          <a:xfrm>
            <a:off x="3576188" y="5222520"/>
            <a:ext cx="1055520" cy="575640"/>
          </a:xfrm>
          <a:prstGeom prst="rect">
            <a:avLst/>
          </a:prstGeom>
          <a:noFill/>
          <a:ln>
            <a:solidFill>
              <a:srgbClr val="579835"/>
            </a:solidFill>
          </a:ln>
          <a:effectLst>
            <a:innerShdw blurRad="63500" dist="50800" dir="5400000">
              <a:schemeClr val="bg1">
                <a:lumMod val="8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40,9</a:t>
            </a:r>
            <a:r>
              <a:rPr lang="ru-RU" sz="27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%</a:t>
            </a:r>
            <a:endParaRPr lang="ru-RU" sz="2700" b="0" strike="noStrike" spc="-1" dirty="0">
              <a:latin typeface="Arial"/>
            </a:endParaRPr>
          </a:p>
        </p:txBody>
      </p:sp>
      <p:sp>
        <p:nvSpPr>
          <p:cNvPr id="354" name="CustomShape 19"/>
          <p:cNvSpPr/>
          <p:nvPr/>
        </p:nvSpPr>
        <p:spPr>
          <a:xfrm>
            <a:off x="2771640" y="1196640"/>
            <a:ext cx="3816000" cy="586080"/>
          </a:xfrm>
          <a:prstGeom prst="rect">
            <a:avLst/>
          </a:prstGeom>
          <a:solidFill>
            <a:srgbClr val="CCFFCC"/>
          </a:solidFill>
          <a:ln>
            <a:solidFill>
              <a:srgbClr val="579835"/>
            </a:solidFill>
          </a:ln>
          <a:effectLst>
            <a:innerShdw blurRad="63500" dist="50800" dir="5400000">
              <a:schemeClr val="bg1">
                <a:lumMod val="8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ВСЕГО  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7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920,2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тыс.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рублей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55" name="CustomShape 20"/>
          <p:cNvSpPr/>
          <p:nvPr/>
        </p:nvSpPr>
        <p:spPr>
          <a:xfrm rot="5400000">
            <a:off x="7146000" y="2142000"/>
            <a:ext cx="711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21"/>
          <p:cNvSpPr/>
          <p:nvPr/>
        </p:nvSpPr>
        <p:spPr>
          <a:xfrm flipV="1">
            <a:off x="971640" y="1727280"/>
            <a:ext cx="7560360" cy="45360"/>
          </a:xfrm>
          <a:prstGeom prst="mathMinus">
            <a:avLst>
              <a:gd name="adj1" fmla="val 2352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2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23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24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3" name="Прямая со стрелкой 2"/>
          <p:cNvCxnSpPr/>
          <p:nvPr/>
        </p:nvCxnSpPr>
        <p:spPr>
          <a:xfrm>
            <a:off x="6587640" y="1772640"/>
            <a:ext cx="0" cy="725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508104" y="2524117"/>
            <a:ext cx="1652524" cy="1265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Госпошлина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13,7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250920" y="228600"/>
            <a:ext cx="8732520" cy="81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Поступление НДФЛ в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бюджет поселения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году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0" y="1152000"/>
            <a:ext cx="9135720" cy="1003320"/>
          </a:xfrm>
          <a:prstGeom prst="rect">
            <a:avLst/>
          </a:prstGeom>
          <a:blipFill rotWithShape="0">
            <a:blip r:embed="rId2"/>
            <a:tile/>
          </a:blip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Поступило НДФЛ в бюджет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поселения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–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3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540,1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тыс. руб.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снижение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к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2023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году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- 1,6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тыс. руб. или на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0,01%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142920" y="2928960"/>
            <a:ext cx="4567320" cy="2284560"/>
          </a:xfrm>
          <a:prstGeom prst="rect">
            <a:avLst/>
          </a:prstGeom>
          <a:solidFill>
            <a:srgbClr val="CC99FF"/>
          </a:solidFill>
          <a:ln w="38160">
            <a:solidFill>
              <a:srgbClr val="8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В бюджет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поселения</a:t>
            </a: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 в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2024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году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3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540,1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тыс</a:t>
            </a: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. руб.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Снижение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к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2023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году </a:t>
            </a: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- 1,6 </a:t>
            </a: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тыс. руб.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(-0,01%)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4857840" y="2928960"/>
            <a:ext cx="4098240" cy="2284560"/>
          </a:xfrm>
          <a:prstGeom prst="rect">
            <a:avLst/>
          </a:prstGeom>
          <a:solidFill>
            <a:srgbClr val="CBED8F"/>
          </a:solidFill>
          <a:ln w="381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В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бюджет поселения </a:t>
            </a: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в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2023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году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3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541,7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тыс</a:t>
            </a: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. руб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>
            <a:off x="3040200" y="4672080"/>
            <a:ext cx="1760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Line 6"/>
          <p:cNvSpPr/>
          <p:nvPr/>
        </p:nvSpPr>
        <p:spPr>
          <a:xfrm flipH="1">
            <a:off x="2214360" y="2214360"/>
            <a:ext cx="2143080" cy="642960"/>
          </a:xfrm>
          <a:prstGeom prst="line">
            <a:avLst/>
          </a:prstGeom>
          <a:ln w="633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Line 7"/>
          <p:cNvSpPr/>
          <p:nvPr/>
        </p:nvSpPr>
        <p:spPr>
          <a:xfrm>
            <a:off x="4357440" y="2214360"/>
            <a:ext cx="1928880" cy="571680"/>
          </a:xfrm>
          <a:prstGeom prst="line">
            <a:avLst/>
          </a:prstGeom>
          <a:ln w="63360">
            <a:solidFill>
              <a:srgbClr val="008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8"/>
          <p:cNvSpPr/>
          <p:nvPr/>
        </p:nvSpPr>
        <p:spPr>
          <a:xfrm>
            <a:off x="142920" y="5429160"/>
            <a:ext cx="8881920" cy="1281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В </a:t>
            </a:r>
            <a:r>
              <a:rPr lang="ru-RU" sz="24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2024 </a:t>
            </a: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году норматив отчислений в </a:t>
            </a:r>
            <a:r>
              <a:rPr lang="ru-RU" sz="24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бюджет поселения </a:t>
            </a: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– </a:t>
            </a:r>
            <a:r>
              <a:rPr lang="ru-RU" sz="24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9%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251520" y="116640"/>
            <a:ext cx="8856984" cy="50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          </a:t>
            </a:r>
          </a:p>
          <a:p>
            <a:pPr algn="ctr">
              <a:lnSpc>
                <a:spcPct val="100000"/>
              </a:lnSpc>
            </a:pPr>
            <a:r>
              <a:rPr lang="ru-RU" sz="29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Динамика </a:t>
            </a:r>
            <a:r>
              <a:rPr lang="ru-RU" sz="29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основных неналоговых доходов </a:t>
            </a:r>
            <a:r>
              <a:rPr lang="ru-RU" sz="29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бюджета</a:t>
            </a:r>
            <a:endParaRPr lang="ru-RU" sz="2900" b="0" strike="noStrike" spc="-1" dirty="0">
              <a:latin typeface="Arial"/>
            </a:endParaRPr>
          </a:p>
        </p:txBody>
      </p:sp>
      <p:sp>
        <p:nvSpPr>
          <p:cNvPr id="414" name="CustomShape 2"/>
          <p:cNvSpPr/>
          <p:nvPr/>
        </p:nvSpPr>
        <p:spPr>
          <a:xfrm rot="10800000" flipV="1">
            <a:off x="22315320" y="10429920"/>
            <a:ext cx="92664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"/>
          <p:cNvSpPr/>
          <p:nvPr/>
        </p:nvSpPr>
        <p:spPr>
          <a:xfrm>
            <a:off x="2987640" y="1268280"/>
            <a:ext cx="99972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4"/>
          <p:cNvSpPr/>
          <p:nvPr/>
        </p:nvSpPr>
        <p:spPr>
          <a:xfrm>
            <a:off x="5076720" y="4437000"/>
            <a:ext cx="107136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5"/>
          <p:cNvSpPr/>
          <p:nvPr/>
        </p:nvSpPr>
        <p:spPr>
          <a:xfrm>
            <a:off x="7359480" y="4552920"/>
            <a:ext cx="732960" cy="32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6"/>
          <p:cNvSpPr/>
          <p:nvPr/>
        </p:nvSpPr>
        <p:spPr>
          <a:xfrm>
            <a:off x="7524720" y="4221000"/>
            <a:ext cx="114264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7"/>
          <p:cNvSpPr/>
          <p:nvPr/>
        </p:nvSpPr>
        <p:spPr>
          <a:xfrm>
            <a:off x="5522760" y="4857840"/>
            <a:ext cx="616320" cy="33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8"/>
          <p:cNvSpPr/>
          <p:nvPr/>
        </p:nvSpPr>
        <p:spPr>
          <a:xfrm>
            <a:off x="857160" y="1000080"/>
            <a:ext cx="8139240" cy="5710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9"/>
          <p:cNvSpPr/>
          <p:nvPr/>
        </p:nvSpPr>
        <p:spPr>
          <a:xfrm>
            <a:off x="7929720" y="543960"/>
            <a:ext cx="1067760" cy="3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423" name="CustomShape 10"/>
          <p:cNvSpPr/>
          <p:nvPr/>
        </p:nvSpPr>
        <p:spPr>
          <a:xfrm>
            <a:off x="4860032" y="620280"/>
            <a:ext cx="4136368" cy="64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i="1" strike="noStrike" spc="-1" dirty="0" smtClean="0">
                <a:solidFill>
                  <a:srgbClr val="611617"/>
                </a:solidFill>
                <a:latin typeface="Arial"/>
                <a:ea typeface="DejaVu Sans"/>
              </a:rPr>
              <a:t>Снижение неналоговых </a:t>
            </a:r>
            <a:r>
              <a:rPr lang="ru-RU" sz="1800" b="0" i="1" strike="noStrike" spc="-1" dirty="0">
                <a:solidFill>
                  <a:srgbClr val="611617"/>
                </a:solidFill>
                <a:latin typeface="Arial"/>
                <a:ea typeface="DejaVu Sans"/>
              </a:rPr>
              <a:t>доходов </a:t>
            </a:r>
            <a:r>
              <a:rPr lang="ru-RU" sz="1800" b="0" i="1" strike="noStrike" spc="-1" dirty="0" smtClean="0">
                <a:solidFill>
                  <a:srgbClr val="611617"/>
                </a:solidFill>
                <a:latin typeface="Arial"/>
                <a:ea typeface="DejaVu Sans"/>
              </a:rPr>
              <a:t>на 432,7 </a:t>
            </a:r>
            <a:r>
              <a:rPr lang="ru-RU" sz="1800" b="0" i="1" strike="noStrike" spc="-1" dirty="0" err="1" smtClean="0">
                <a:solidFill>
                  <a:srgbClr val="611617"/>
                </a:solidFill>
                <a:latin typeface="Arial"/>
                <a:ea typeface="DejaVu Sans"/>
              </a:rPr>
              <a:t>тыс.руб</a:t>
            </a:r>
            <a:r>
              <a:rPr lang="ru-RU" sz="1800" b="0" i="1" strike="noStrike" spc="-1" dirty="0">
                <a:solidFill>
                  <a:srgbClr val="611617"/>
                </a:solidFill>
                <a:latin typeface="Arial"/>
                <a:ea typeface="DejaVu Sans"/>
              </a:rPr>
              <a:t>. или на </a:t>
            </a:r>
            <a:r>
              <a:rPr lang="ru-RU" sz="1800" b="0" i="1" strike="noStrike" spc="-1" dirty="0" smtClean="0">
                <a:solidFill>
                  <a:srgbClr val="611617"/>
                </a:solidFill>
                <a:latin typeface="Arial"/>
                <a:ea typeface="DejaVu Sans"/>
              </a:rPr>
              <a:t>37</a:t>
            </a:r>
            <a:r>
              <a:rPr lang="ru-RU" i="1" spc="-1" dirty="0" smtClean="0">
                <a:solidFill>
                  <a:srgbClr val="611617"/>
                </a:solidFill>
                <a:latin typeface="Arial"/>
                <a:ea typeface="DejaVu Sans"/>
              </a:rPr>
              <a:t>,4</a:t>
            </a:r>
            <a:r>
              <a:rPr lang="ru-RU" sz="1800" b="0" i="1" strike="noStrike" spc="-1" dirty="0" smtClean="0">
                <a:solidFill>
                  <a:srgbClr val="611617"/>
                </a:solidFill>
                <a:latin typeface="Arial"/>
                <a:ea typeface="DejaVu Sans"/>
              </a:rPr>
              <a:t>%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11422844"/>
              </p:ext>
            </p:extLst>
          </p:nvPr>
        </p:nvGraphicFramePr>
        <p:xfrm>
          <a:off x="1427640" y="879614"/>
          <a:ext cx="7568760" cy="575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roup 1"/>
          <p:cNvGrpSpPr/>
          <p:nvPr/>
        </p:nvGrpSpPr>
        <p:grpSpPr>
          <a:xfrm>
            <a:off x="1187280" y="3789360"/>
            <a:ext cx="1006200" cy="428400"/>
            <a:chOff x="1187280" y="3789360"/>
            <a:chExt cx="1006200" cy="428400"/>
          </a:xfrm>
        </p:grpSpPr>
        <p:sp>
          <p:nvSpPr>
            <p:cNvPr id="425" name="CustomShape 2"/>
            <p:cNvSpPr/>
            <p:nvPr/>
          </p:nvSpPr>
          <p:spPr>
            <a:xfrm>
              <a:off x="1187280" y="3789360"/>
              <a:ext cx="1006200" cy="4284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3"/>
            <p:cNvSpPr/>
            <p:nvPr/>
          </p:nvSpPr>
          <p:spPr>
            <a:xfrm>
              <a:off x="1187280" y="3789360"/>
              <a:ext cx="1006200" cy="428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7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1,2%</a:t>
              </a:r>
              <a:endParaRPr lang="ru-RU" sz="2700" b="0" strike="noStrike" spc="-1">
                <a:latin typeface="Arial"/>
              </a:endParaRPr>
            </a:p>
          </p:txBody>
        </p:sp>
      </p:grpSp>
      <p:sp>
        <p:nvSpPr>
          <p:cNvPr id="427" name="CustomShape 4"/>
          <p:cNvSpPr/>
          <p:nvPr/>
        </p:nvSpPr>
        <p:spPr>
          <a:xfrm>
            <a:off x="1043608" y="2485440"/>
            <a:ext cx="1954292" cy="2014560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Доходы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от </a:t>
            </a: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продажи </a:t>
            </a: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Активов</a:t>
            </a: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latin typeface="Arial"/>
              </a:rPr>
              <a:t>23,6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>
            <a:off x="3275856" y="2386620"/>
            <a:ext cx="2302434" cy="2299680"/>
          </a:xfrm>
          <a:prstGeom prst="rect">
            <a:avLst/>
          </a:prstGeom>
          <a:solidFill>
            <a:srgbClr val="99CC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800" b="0" strike="noStrike" spc="-1" dirty="0" smtClean="0">
              <a:solidFill>
                <a:srgbClr val="3333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Компенсация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затрат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муниципа</a:t>
            </a: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-</a:t>
            </a: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литета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latin typeface="Arial"/>
              </a:rPr>
              <a:t>33,6</a:t>
            </a:r>
            <a:endParaRPr lang="ru-RU" sz="32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5796136" y="2532600"/>
            <a:ext cx="2079360" cy="2007720"/>
          </a:xfrm>
          <a:prstGeom prst="rect">
            <a:avLst/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30" name="Line 7"/>
          <p:cNvSpPr/>
          <p:nvPr/>
        </p:nvSpPr>
        <p:spPr>
          <a:xfrm>
            <a:off x="5004720" y="1629000"/>
            <a:ext cx="0" cy="768962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8"/>
          <p:cNvSpPr/>
          <p:nvPr/>
        </p:nvSpPr>
        <p:spPr>
          <a:xfrm>
            <a:off x="2997900" y="1628280"/>
            <a:ext cx="5824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9"/>
          <p:cNvSpPr/>
          <p:nvPr/>
        </p:nvSpPr>
        <p:spPr>
          <a:xfrm>
            <a:off x="1835640" y="1628640"/>
            <a:ext cx="360" cy="85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"/>
          <p:cNvSpPr/>
          <p:nvPr/>
        </p:nvSpPr>
        <p:spPr>
          <a:xfrm>
            <a:off x="7006248" y="1710000"/>
            <a:ext cx="28080" cy="85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1"/>
          <p:cNvSpPr/>
          <p:nvPr/>
        </p:nvSpPr>
        <p:spPr>
          <a:xfrm>
            <a:off x="1259632" y="260280"/>
            <a:ext cx="7704856" cy="114408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ОСНОВНЫЕ ИСТОЧНИКИ ФОРМИРОВАНИЯ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НЕНАЛОГОВЫХ ДОХОДОВ, </a:t>
            </a:r>
            <a:r>
              <a:rPr lang="ru-RU" sz="2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тыс.руб</a:t>
            </a:r>
            <a:endParaRPr lang="ru-RU" sz="2800" b="0" strike="noStrike" spc="-1" dirty="0">
              <a:latin typeface="Arial"/>
            </a:endParaRPr>
          </a:p>
        </p:txBody>
      </p:sp>
      <p:grpSp>
        <p:nvGrpSpPr>
          <p:cNvPr id="435" name="Group 12"/>
          <p:cNvGrpSpPr/>
          <p:nvPr/>
        </p:nvGrpSpPr>
        <p:grpSpPr>
          <a:xfrm>
            <a:off x="6011820" y="4571640"/>
            <a:ext cx="1560128" cy="424080"/>
            <a:chOff x="7397752" y="4643280"/>
            <a:chExt cx="1560128" cy="424080"/>
          </a:xfrm>
        </p:grpSpPr>
        <p:sp>
          <p:nvSpPr>
            <p:cNvPr id="436" name="CustomShape 13"/>
            <p:cNvSpPr/>
            <p:nvPr/>
          </p:nvSpPr>
          <p:spPr>
            <a:xfrm>
              <a:off x="7885080" y="4643280"/>
              <a:ext cx="1072800" cy="42408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r>
                <a:rPr lang="ru-RU" dirty="0" smtClean="0"/>
                <a:t>13</a:t>
              </a:r>
              <a:r>
                <a:rPr lang="ru-RU" dirty="0" smtClean="0"/>
                <a:t>,5 </a:t>
              </a:r>
              <a:r>
                <a:rPr lang="ru-RU" dirty="0" smtClean="0"/>
                <a:t>%</a:t>
              </a:r>
              <a:endParaRPr lang="ru-RU" dirty="0"/>
            </a:p>
          </p:txBody>
        </p:sp>
        <p:sp>
          <p:nvSpPr>
            <p:cNvPr id="437" name="CustomShape 14"/>
            <p:cNvSpPr/>
            <p:nvPr/>
          </p:nvSpPr>
          <p:spPr>
            <a:xfrm>
              <a:off x="7397752" y="4643280"/>
              <a:ext cx="1023728" cy="424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endParaRPr lang="ru-RU" sz="2700" b="0" strike="noStrike" spc="-1" dirty="0">
                <a:latin typeface="Arial"/>
              </a:endParaRPr>
            </a:p>
          </p:txBody>
        </p:sp>
      </p:grpSp>
      <p:grpSp>
        <p:nvGrpSpPr>
          <p:cNvPr id="438" name="Group 15"/>
          <p:cNvGrpSpPr/>
          <p:nvPr/>
        </p:nvGrpSpPr>
        <p:grpSpPr>
          <a:xfrm>
            <a:off x="3923928" y="4824586"/>
            <a:ext cx="2590992" cy="1102860"/>
            <a:chOff x="3923928" y="4607460"/>
            <a:chExt cx="2590992" cy="1102860"/>
          </a:xfrm>
        </p:grpSpPr>
        <p:sp>
          <p:nvSpPr>
            <p:cNvPr id="439" name="CustomShape 16"/>
            <p:cNvSpPr/>
            <p:nvPr/>
          </p:nvSpPr>
          <p:spPr>
            <a:xfrm>
              <a:off x="3923928" y="4607460"/>
              <a:ext cx="1008112" cy="42408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algn="ctr"/>
              <a:r>
                <a:rPr lang="ru-RU" sz="2400" dirty="0" smtClean="0"/>
                <a:t>4,6%</a:t>
              </a:r>
              <a:endParaRPr lang="ru-RU" sz="2400" dirty="0"/>
            </a:p>
          </p:txBody>
        </p:sp>
        <p:sp>
          <p:nvSpPr>
            <p:cNvPr id="440" name="CustomShape 17"/>
            <p:cNvSpPr/>
            <p:nvPr/>
          </p:nvSpPr>
          <p:spPr>
            <a:xfrm>
              <a:off x="5508720" y="5286240"/>
              <a:ext cx="1006200" cy="424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endParaRPr lang="ru-RU" sz="2700" b="0" strike="noStrike" spc="-1" dirty="0">
                <a:latin typeface="Arial"/>
              </a:endParaRPr>
            </a:p>
          </p:txBody>
        </p:sp>
      </p:grpSp>
      <p:grpSp>
        <p:nvGrpSpPr>
          <p:cNvPr id="441" name="Group 18"/>
          <p:cNvGrpSpPr/>
          <p:nvPr/>
        </p:nvGrpSpPr>
        <p:grpSpPr>
          <a:xfrm>
            <a:off x="1403648" y="4643280"/>
            <a:ext cx="1013302" cy="352440"/>
            <a:chOff x="2500200" y="6357960"/>
            <a:chExt cx="995400" cy="352440"/>
          </a:xfrm>
        </p:grpSpPr>
        <p:sp>
          <p:nvSpPr>
            <p:cNvPr id="442" name="CustomShape 19"/>
            <p:cNvSpPr/>
            <p:nvPr/>
          </p:nvSpPr>
          <p:spPr>
            <a:xfrm>
              <a:off x="2500200" y="6357960"/>
              <a:ext cx="995400" cy="35244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20"/>
            <p:cNvSpPr/>
            <p:nvPr/>
          </p:nvSpPr>
          <p:spPr>
            <a:xfrm>
              <a:off x="2500200" y="6357960"/>
              <a:ext cx="995400" cy="3524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7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3,3%</a:t>
              </a:r>
              <a:endParaRPr lang="ru-RU" sz="2700" b="0" strike="noStrike" spc="-1" dirty="0">
                <a:latin typeface="Arial"/>
              </a:endParaRPr>
            </a:p>
          </p:txBody>
        </p:sp>
      </p:grpSp>
      <p:sp>
        <p:nvSpPr>
          <p:cNvPr id="444" name="CustomShape 21"/>
          <p:cNvSpPr/>
          <p:nvPr/>
        </p:nvSpPr>
        <p:spPr>
          <a:xfrm>
            <a:off x="5796137" y="2685838"/>
            <a:ext cx="2079360" cy="136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Аренда </a:t>
            </a: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имущества </a:t>
            </a: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latin typeface="Arial"/>
              </a:rPr>
              <a:t>97,3</a:t>
            </a:r>
            <a:endParaRPr lang="ru-RU" sz="2800" b="0" strike="noStrike" spc="-1" dirty="0">
              <a:latin typeface="Arial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006248" y="1629000"/>
            <a:ext cx="0" cy="215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821980" y="1629000"/>
            <a:ext cx="0" cy="90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836000" y="1628280"/>
            <a:ext cx="1161900" cy="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45069"/>
              </p:ext>
            </p:extLst>
          </p:nvPr>
        </p:nvGraphicFramePr>
        <p:xfrm>
          <a:off x="7963270" y="2539014"/>
          <a:ext cx="1047565" cy="2286000"/>
        </p:xfrm>
        <a:graphic>
          <a:graphicData uri="http://schemas.openxmlformats.org/drawingml/2006/table">
            <a:tbl>
              <a:tblPr/>
              <a:tblGrid>
                <a:gridCol w="1047565"/>
              </a:tblGrid>
              <a:tr h="1988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Прочие поступления от использования имущества</a:t>
                      </a:r>
                    </a:p>
                    <a:p>
                      <a:pPr algn="ctr"/>
                      <a:r>
                        <a:rPr lang="ru-RU" dirty="0" smtClean="0"/>
                        <a:t>263,4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100392" y="4945850"/>
            <a:ext cx="864096" cy="373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36,4%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16652" y="5319362"/>
            <a:ext cx="2162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Инициативные платежи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305,2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7290" y="6237312"/>
            <a:ext cx="922581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42,2%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59832" y="1629000"/>
            <a:ext cx="72008" cy="369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0" y="221040"/>
            <a:ext cx="9143640" cy="83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88631"/>
                </a:solidFill>
                <a:latin typeface="Arial"/>
              </a:rPr>
              <a:t>Безвозмездные поступления от других уровней бюджетов</a:t>
            </a:r>
            <a:r>
              <a:rPr sz="1600" dirty="0"/>
              <a:t/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8178840" y="980640"/>
            <a:ext cx="956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тыс. 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49" name="CustomShape 4"/>
          <p:cNvSpPr/>
          <p:nvPr/>
        </p:nvSpPr>
        <p:spPr>
          <a:xfrm>
            <a:off x="2411760" y="888840"/>
            <a:ext cx="5328752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Рост на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8 167,0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тыс. </a:t>
            </a:r>
            <a:r>
              <a:rPr lang="ru-RU" sz="18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руб. или на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68,4%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38396508"/>
              </p:ext>
            </p:extLst>
          </p:nvPr>
        </p:nvGraphicFramePr>
        <p:xfrm>
          <a:off x="1524000" y="1397000"/>
          <a:ext cx="7296472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204000" y="1891440"/>
            <a:ext cx="1292040" cy="4157640"/>
          </a:xfrm>
          <a:prstGeom prst="rect">
            <a:avLst/>
          </a:prstGeom>
          <a:solidFill>
            <a:srgbClr val="C0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1" name="CustomShape 2"/>
          <p:cNvSpPr/>
          <p:nvPr/>
        </p:nvSpPr>
        <p:spPr>
          <a:xfrm>
            <a:off x="1187640" y="1888200"/>
            <a:ext cx="1435320" cy="418680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2" name="CustomShape 3"/>
          <p:cNvSpPr/>
          <p:nvPr/>
        </p:nvSpPr>
        <p:spPr>
          <a:xfrm>
            <a:off x="7010280" y="6492960"/>
            <a:ext cx="212544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72CA377-CDB0-47C1-9EC6-A30B772A855C}" type="slidenum">
              <a:rPr lang="ru-RU" sz="1200" b="0" strike="noStrike" spc="-1">
                <a:solidFill>
                  <a:srgbClr val="8F8F8B"/>
                </a:solidFill>
                <a:latin typeface="Arial"/>
                <a:ea typeface="DejaVu Sans"/>
              </a:rPr>
              <a:t>15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53" name="CustomShape 4"/>
          <p:cNvSpPr/>
          <p:nvPr/>
        </p:nvSpPr>
        <p:spPr>
          <a:xfrm>
            <a:off x="3192120" y="5440320"/>
            <a:ext cx="1433160" cy="61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2024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5"/>
          <p:cNvSpPr/>
          <p:nvPr/>
        </p:nvSpPr>
        <p:spPr>
          <a:xfrm>
            <a:off x="1196280" y="5573520"/>
            <a:ext cx="1431720" cy="48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2023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5" name="CustomShape 6"/>
          <p:cNvSpPr/>
          <p:nvPr/>
        </p:nvSpPr>
        <p:spPr>
          <a:xfrm>
            <a:off x="4859280" y="1197000"/>
            <a:ext cx="3952440" cy="136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6" name="CustomShape 7"/>
          <p:cNvSpPr/>
          <p:nvPr/>
        </p:nvSpPr>
        <p:spPr>
          <a:xfrm>
            <a:off x="4859280" y="2637000"/>
            <a:ext cx="3952440" cy="855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7" name="CustomShape 8"/>
          <p:cNvSpPr/>
          <p:nvPr/>
        </p:nvSpPr>
        <p:spPr>
          <a:xfrm>
            <a:off x="4859280" y="3573360"/>
            <a:ext cx="3952440" cy="71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9"/>
          <p:cNvSpPr/>
          <p:nvPr/>
        </p:nvSpPr>
        <p:spPr>
          <a:xfrm>
            <a:off x="4859280" y="4365720"/>
            <a:ext cx="3952440" cy="639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10"/>
          <p:cNvSpPr/>
          <p:nvPr/>
        </p:nvSpPr>
        <p:spPr>
          <a:xfrm>
            <a:off x="5940360" y="1341360"/>
            <a:ext cx="2800080" cy="99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333300"/>
                </a:solidFill>
                <a:latin typeface="Calibri"/>
                <a:ea typeface="DejaVu Sans"/>
              </a:rPr>
              <a:t>Образование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333300"/>
                </a:solidFill>
                <a:latin typeface="Calibri"/>
                <a:ea typeface="DejaVu Sans"/>
              </a:rPr>
              <a:t>55,9%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460" name="CustomShape 11"/>
          <p:cNvSpPr/>
          <p:nvPr/>
        </p:nvSpPr>
        <p:spPr>
          <a:xfrm>
            <a:off x="5932440" y="2614680"/>
            <a:ext cx="2800080" cy="87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333300"/>
                </a:solidFill>
                <a:latin typeface="Calibri"/>
                <a:ea typeface="DejaVu Sans"/>
              </a:rPr>
              <a:t>Социальная политика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333300"/>
                </a:solidFill>
                <a:latin typeface="Calibri"/>
                <a:ea typeface="DejaVu Sans"/>
              </a:rPr>
              <a:t>7,7%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461" name="CustomShape 12"/>
          <p:cNvSpPr/>
          <p:nvPr/>
        </p:nvSpPr>
        <p:spPr>
          <a:xfrm>
            <a:off x="5952960" y="3535200"/>
            <a:ext cx="2800080" cy="78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333300"/>
                </a:solidFill>
                <a:latin typeface="Calibri"/>
                <a:ea typeface="DejaVu Sans"/>
              </a:rPr>
              <a:t>Национальная экономика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3300"/>
                </a:solidFill>
                <a:latin typeface="Calibri"/>
                <a:ea typeface="DejaVu Sans"/>
              </a:rPr>
              <a:t>12,3%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62" name="CustomShape 13"/>
          <p:cNvSpPr/>
          <p:nvPr/>
        </p:nvSpPr>
        <p:spPr>
          <a:xfrm>
            <a:off x="5991120" y="4338720"/>
            <a:ext cx="2800080" cy="69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33300"/>
                </a:solidFill>
                <a:latin typeface="Calibri"/>
                <a:ea typeface="DejaVu Sans"/>
              </a:rPr>
              <a:t>Культура        </a:t>
            </a:r>
            <a:r>
              <a:rPr lang="ru-RU" sz="2800" b="1" strike="noStrike" spc="-1" dirty="0" smtClean="0">
                <a:solidFill>
                  <a:srgbClr val="333300"/>
                </a:solidFill>
                <a:latin typeface="Calibri"/>
                <a:ea typeface="DejaVu Sans"/>
              </a:rPr>
              <a:t>42,3</a:t>
            </a:r>
            <a:r>
              <a:rPr lang="ru-RU" sz="2400" b="1" strike="noStrike" spc="-1" dirty="0" smtClean="0">
                <a:solidFill>
                  <a:srgbClr val="333300"/>
                </a:solidFill>
                <a:latin typeface="Calibri"/>
                <a:ea typeface="DejaVu Sans"/>
              </a:rPr>
              <a:t>%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64" name="CustomShape 14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5" name="Picture 5"/>
          <p:cNvPicPr/>
          <p:nvPr/>
        </p:nvPicPr>
        <p:blipFill>
          <a:blip r:embed="rId2"/>
          <a:stretch/>
        </p:blipFill>
        <p:spPr>
          <a:xfrm>
            <a:off x="4500720" y="2492280"/>
            <a:ext cx="1719000" cy="1071360"/>
          </a:xfrm>
          <a:prstGeom prst="rect">
            <a:avLst/>
          </a:prstGeom>
          <a:ln w="9360">
            <a:noFill/>
          </a:ln>
        </p:spPr>
      </p:pic>
      <p:pic>
        <p:nvPicPr>
          <p:cNvPr id="466" name="Picture 12"/>
          <p:cNvPicPr/>
          <p:nvPr/>
        </p:nvPicPr>
        <p:blipFill>
          <a:blip r:embed="rId3"/>
          <a:stretch/>
        </p:blipFill>
        <p:spPr>
          <a:xfrm>
            <a:off x="4722840" y="3467160"/>
            <a:ext cx="1288800" cy="855360"/>
          </a:xfrm>
          <a:prstGeom prst="rect">
            <a:avLst/>
          </a:prstGeom>
          <a:ln w="9360">
            <a:noFill/>
          </a:ln>
        </p:spPr>
      </p:pic>
      <p:sp>
        <p:nvSpPr>
          <p:cNvPr id="467" name="CustomShape 15"/>
          <p:cNvSpPr/>
          <p:nvPr/>
        </p:nvSpPr>
        <p:spPr>
          <a:xfrm>
            <a:off x="4861800" y="5979600"/>
            <a:ext cx="3952440" cy="783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6"/>
          <p:cNvSpPr/>
          <p:nvPr/>
        </p:nvSpPr>
        <p:spPr>
          <a:xfrm>
            <a:off x="5950080" y="6225120"/>
            <a:ext cx="258264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33300"/>
                </a:solidFill>
                <a:latin typeface="Calibri"/>
                <a:ea typeface="DejaVu Sans"/>
              </a:rPr>
              <a:t>Другие расходы 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Calibri"/>
                <a:ea typeface="DejaVu Sans"/>
              </a:rPr>
              <a:t>2,4%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69" name="CustomShape 17"/>
          <p:cNvSpPr/>
          <p:nvPr/>
        </p:nvSpPr>
        <p:spPr>
          <a:xfrm>
            <a:off x="3197520" y="2074320"/>
            <a:ext cx="1435680" cy="69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28 643,8 </a:t>
            </a:r>
            <a:r>
              <a:rPr lang="ru-RU" sz="1600" b="1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тыс</a:t>
            </a:r>
            <a:r>
              <a:rPr lang="ru-RU" sz="1600" b="1" strike="noStrike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.рублей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70" name="CustomShape 18"/>
          <p:cNvSpPr/>
          <p:nvPr/>
        </p:nvSpPr>
        <p:spPr>
          <a:xfrm>
            <a:off x="1188720" y="2070720"/>
            <a:ext cx="1434240" cy="69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21 705,8 </a:t>
            </a:r>
            <a:r>
              <a:rPr lang="ru-RU" sz="1600" b="1" strike="noStrike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тыс.рублей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71" name="CustomShape 19"/>
          <p:cNvSpPr/>
          <p:nvPr/>
        </p:nvSpPr>
        <p:spPr>
          <a:xfrm>
            <a:off x="3204000" y="3725280"/>
            <a:ext cx="1434240" cy="75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99,7% </a:t>
            </a:r>
            <a:r>
              <a:rPr lang="ru-RU" sz="1600" b="1" strike="noStrike" spc="-1" dirty="0">
                <a:solidFill>
                  <a:srgbClr val="FFFFFF"/>
                </a:solidFill>
                <a:latin typeface="Calibri"/>
                <a:ea typeface="Microsoft YaHei"/>
              </a:rPr>
              <a:t>исполнено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72" name="CustomShape 20"/>
          <p:cNvSpPr/>
          <p:nvPr/>
        </p:nvSpPr>
        <p:spPr>
          <a:xfrm>
            <a:off x="2041920" y="4515120"/>
            <a:ext cx="1649880" cy="786240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+6 938,0 </a:t>
            </a:r>
            <a:r>
              <a:rPr lang="ru-RU" b="1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тыс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.рублей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473" name="Picture 4"/>
          <p:cNvPicPr/>
          <p:nvPr/>
        </p:nvPicPr>
        <p:blipFill>
          <a:blip r:embed="rId4"/>
          <a:stretch/>
        </p:blipFill>
        <p:spPr>
          <a:xfrm rot="5680800">
            <a:off x="2211840" y="3540960"/>
            <a:ext cx="1311480" cy="1308960"/>
          </a:xfrm>
          <a:prstGeom prst="rect">
            <a:avLst/>
          </a:prstGeom>
          <a:ln>
            <a:noFill/>
          </a:ln>
        </p:spPr>
      </p:pic>
      <p:sp>
        <p:nvSpPr>
          <p:cNvPr id="474" name="CustomShape 21"/>
          <p:cNvSpPr/>
          <p:nvPr/>
        </p:nvSpPr>
        <p:spPr>
          <a:xfrm>
            <a:off x="4794840" y="1271160"/>
            <a:ext cx="3954960" cy="1362600"/>
          </a:xfrm>
          <a:prstGeom prst="rect">
            <a:avLst/>
          </a:prstGeom>
          <a:solidFill>
            <a:srgbClr val="FFFFA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22"/>
          <p:cNvSpPr/>
          <p:nvPr/>
        </p:nvSpPr>
        <p:spPr>
          <a:xfrm>
            <a:off x="4794840" y="2711160"/>
            <a:ext cx="3954960" cy="857880"/>
          </a:xfrm>
          <a:prstGeom prst="rect">
            <a:avLst/>
          </a:prstGeom>
          <a:solidFill>
            <a:srgbClr val="FCFAF3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23"/>
          <p:cNvSpPr/>
          <p:nvPr/>
        </p:nvSpPr>
        <p:spPr>
          <a:xfrm>
            <a:off x="4794840" y="3647520"/>
            <a:ext cx="3954960" cy="713520"/>
          </a:xfrm>
          <a:prstGeom prst="rect">
            <a:avLst/>
          </a:prstGeom>
          <a:solidFill>
            <a:srgbClr val="96969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24"/>
          <p:cNvSpPr/>
          <p:nvPr/>
        </p:nvSpPr>
        <p:spPr>
          <a:xfrm>
            <a:off x="4766760" y="4360680"/>
            <a:ext cx="679680" cy="311760"/>
          </a:xfrm>
          <a:prstGeom prst="rect">
            <a:avLst/>
          </a:prstGeom>
          <a:solidFill>
            <a:srgbClr val="FAF7E8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25"/>
          <p:cNvSpPr/>
          <p:nvPr/>
        </p:nvSpPr>
        <p:spPr>
          <a:xfrm>
            <a:off x="5875920" y="1415520"/>
            <a:ext cx="3088568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Общегосударственные расходы </a:t>
            </a:r>
            <a:r>
              <a:rPr lang="ru-RU" sz="28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26,7</a:t>
            </a:r>
            <a:r>
              <a:rPr lang="ru-RU" sz="32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%</a:t>
            </a:r>
            <a:r>
              <a:rPr lang="ru-RU" sz="36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 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479" name="CustomShape 26"/>
          <p:cNvSpPr/>
          <p:nvPr/>
        </p:nvSpPr>
        <p:spPr>
          <a:xfrm>
            <a:off x="5868000" y="2688840"/>
            <a:ext cx="2802600" cy="877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33300"/>
                </a:solidFill>
                <a:latin typeface="Calibri"/>
                <a:ea typeface="Microsoft YaHei"/>
              </a:rPr>
              <a:t>Социальная политика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333300"/>
                </a:solidFill>
                <a:latin typeface="Calibri"/>
                <a:ea typeface="Microsoft YaHei"/>
              </a:rPr>
              <a:t>1,5</a:t>
            </a:r>
            <a:r>
              <a:rPr lang="ru-RU" sz="32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% 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80" name="CustomShape 27"/>
          <p:cNvSpPr/>
          <p:nvPr/>
        </p:nvSpPr>
        <p:spPr>
          <a:xfrm>
            <a:off x="5888520" y="3609360"/>
            <a:ext cx="2802600" cy="78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33300"/>
                </a:solidFill>
                <a:latin typeface="Calibri"/>
                <a:ea typeface="Microsoft YaHei"/>
              </a:rPr>
              <a:t>Национальная экономика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pc="-1" dirty="0" smtClean="0">
                <a:solidFill>
                  <a:srgbClr val="333300"/>
                </a:solidFill>
                <a:latin typeface="Calibri"/>
                <a:ea typeface="Microsoft YaHei"/>
              </a:rPr>
              <a:t>20,4</a:t>
            </a:r>
            <a:r>
              <a:rPr lang="ru-RU" sz="28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%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81" name="CustomShape 28"/>
          <p:cNvSpPr/>
          <p:nvPr/>
        </p:nvSpPr>
        <p:spPr>
          <a:xfrm>
            <a:off x="5926680" y="4412880"/>
            <a:ext cx="2802600" cy="69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333300"/>
                </a:solidFill>
                <a:latin typeface="Calibri"/>
                <a:ea typeface="Microsoft YaHei"/>
              </a:rPr>
              <a:t>          </a:t>
            </a:r>
            <a:r>
              <a:rPr lang="ru-RU" sz="2400" b="1" strike="noStrike" spc="-1">
                <a:solidFill>
                  <a:srgbClr val="333300"/>
                </a:solidFill>
                <a:latin typeface="Calibri"/>
                <a:ea typeface="Microsoft YaHei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3" name="CustomShape 29"/>
          <p:cNvSpPr/>
          <p:nvPr/>
        </p:nvSpPr>
        <p:spPr>
          <a:xfrm>
            <a:off x="91080" y="-70200"/>
            <a:ext cx="299160" cy="299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4" name="Picture 5"/>
          <p:cNvPicPr/>
          <p:nvPr/>
        </p:nvPicPr>
        <p:blipFill>
          <a:blip r:embed="rId2"/>
          <a:stretch/>
        </p:blipFill>
        <p:spPr>
          <a:xfrm>
            <a:off x="4436280" y="2566440"/>
            <a:ext cx="1721520" cy="1073880"/>
          </a:xfrm>
          <a:prstGeom prst="rect">
            <a:avLst/>
          </a:prstGeom>
          <a:ln w="9360">
            <a:noFill/>
          </a:ln>
        </p:spPr>
      </p:pic>
      <p:pic>
        <p:nvPicPr>
          <p:cNvPr id="485" name="Picture 12"/>
          <p:cNvPicPr/>
          <p:nvPr/>
        </p:nvPicPr>
        <p:blipFill>
          <a:blip r:embed="rId3"/>
          <a:stretch/>
        </p:blipFill>
        <p:spPr>
          <a:xfrm>
            <a:off x="4658400" y="3541320"/>
            <a:ext cx="1291320" cy="857880"/>
          </a:xfrm>
          <a:prstGeom prst="rect">
            <a:avLst/>
          </a:prstGeom>
          <a:ln w="9360">
            <a:noFill/>
          </a:ln>
        </p:spPr>
      </p:pic>
      <p:pic>
        <p:nvPicPr>
          <p:cNvPr id="486" name="Picture 4"/>
          <p:cNvPicPr/>
          <p:nvPr/>
        </p:nvPicPr>
        <p:blipFill>
          <a:blip r:embed="rId5"/>
          <a:stretch/>
        </p:blipFill>
        <p:spPr>
          <a:xfrm>
            <a:off x="4813920" y="5747400"/>
            <a:ext cx="1208520" cy="1208520"/>
          </a:xfrm>
          <a:prstGeom prst="rect">
            <a:avLst/>
          </a:prstGeom>
          <a:ln w="9360">
            <a:noFill/>
          </a:ln>
        </p:spPr>
      </p:pic>
      <p:sp>
        <p:nvSpPr>
          <p:cNvPr id="487" name="CustomShape 30"/>
          <p:cNvSpPr/>
          <p:nvPr/>
        </p:nvSpPr>
        <p:spPr>
          <a:xfrm>
            <a:off x="1193760" y="3649320"/>
            <a:ext cx="1434240" cy="75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99,5% </a:t>
            </a:r>
            <a:r>
              <a:rPr lang="ru-RU" sz="1600" b="1" strike="noStrike" spc="-1" dirty="0">
                <a:solidFill>
                  <a:srgbClr val="FFFFFF"/>
                </a:solidFill>
                <a:latin typeface="Calibri"/>
                <a:ea typeface="Microsoft YaHei"/>
              </a:rPr>
              <a:t>исполнено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88" name="CustomShape 31"/>
          <p:cNvSpPr/>
          <p:nvPr/>
        </p:nvSpPr>
        <p:spPr>
          <a:xfrm>
            <a:off x="1038960" y="74160"/>
            <a:ext cx="7987320" cy="1146600"/>
          </a:xfrm>
          <a:prstGeom prst="roundRect">
            <a:avLst>
              <a:gd name="adj" fmla="val 16667"/>
            </a:avLst>
          </a:prstGeom>
          <a:solidFill>
            <a:srgbClr val="82EED9"/>
          </a:solidFill>
          <a:ln w="9360">
            <a:solidFill>
              <a:srgbClr val="33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33300"/>
                </a:solidFill>
                <a:latin typeface="Arial"/>
                <a:ea typeface="Microsoft YaHei"/>
              </a:rPr>
              <a:t>РАСХОДЫ БЮДЖЕТА В </a:t>
            </a:r>
            <a:r>
              <a:rPr lang="ru-RU" sz="2800" b="1" strike="noStrike" spc="-1" dirty="0" smtClean="0">
                <a:solidFill>
                  <a:srgbClr val="333300"/>
                </a:solidFill>
                <a:latin typeface="Arial"/>
                <a:ea typeface="Microsoft YaHei"/>
              </a:rPr>
              <a:t>2024 </a:t>
            </a:r>
            <a:r>
              <a:rPr lang="ru-RU" sz="2800" b="1" strike="noStrike" spc="-1" dirty="0">
                <a:solidFill>
                  <a:srgbClr val="333300"/>
                </a:solidFill>
                <a:latin typeface="Arial"/>
                <a:ea typeface="Microsoft YaHei"/>
              </a:rPr>
              <a:t>ГОДУ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89" name="CustomShape 32"/>
          <p:cNvSpPr/>
          <p:nvPr/>
        </p:nvSpPr>
        <p:spPr>
          <a:xfrm>
            <a:off x="4859280" y="5173560"/>
            <a:ext cx="3954960" cy="794520"/>
          </a:xfrm>
          <a:prstGeom prst="rect">
            <a:avLst/>
          </a:prstGeom>
          <a:solidFill>
            <a:srgbClr val="FFFFA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0" name="Picture 2"/>
          <p:cNvPicPr/>
          <p:nvPr/>
        </p:nvPicPr>
        <p:blipFill>
          <a:blip r:embed="rId6"/>
          <a:stretch/>
        </p:blipFill>
        <p:spPr>
          <a:xfrm>
            <a:off x="4775760" y="5122440"/>
            <a:ext cx="1042920" cy="896040"/>
          </a:xfrm>
          <a:prstGeom prst="rect">
            <a:avLst/>
          </a:prstGeom>
          <a:ln>
            <a:noFill/>
          </a:ln>
        </p:spPr>
      </p:pic>
      <p:sp>
        <p:nvSpPr>
          <p:cNvPr id="491" name="CustomShape 33"/>
          <p:cNvSpPr/>
          <p:nvPr/>
        </p:nvSpPr>
        <p:spPr>
          <a:xfrm>
            <a:off x="5962680" y="5147640"/>
            <a:ext cx="2802600" cy="69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33300"/>
                </a:solidFill>
                <a:latin typeface="Calibri"/>
                <a:ea typeface="Microsoft YaHei"/>
              </a:rPr>
              <a:t>Жилищно-коммунальное хозяйство    </a:t>
            </a:r>
            <a:r>
              <a:rPr lang="ru-RU" sz="28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6,7</a:t>
            </a:r>
            <a:r>
              <a:rPr lang="ru-RU" sz="24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%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92" name="Picture 4"/>
          <p:cNvPicPr/>
          <p:nvPr/>
        </p:nvPicPr>
        <p:blipFill>
          <a:blip r:embed="rId7"/>
          <a:stretch/>
        </p:blipFill>
        <p:spPr>
          <a:xfrm>
            <a:off x="4731120" y="4382280"/>
            <a:ext cx="1030320" cy="71604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93" y="1644011"/>
            <a:ext cx="1236294" cy="6941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7010280" y="6492960"/>
            <a:ext cx="212544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A8429A2-B8F4-4E0A-B39E-3D5BA856690C}" type="slidenum">
              <a:rPr lang="ru-RU" sz="1200" b="0" strike="noStrike" spc="-1">
                <a:solidFill>
                  <a:srgbClr val="8F8F8B"/>
                </a:solidFill>
                <a:latin typeface="Arial"/>
                <a:ea typeface="DejaVu Sans"/>
              </a:rPr>
              <a:t>16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500720" y="189000"/>
            <a:ext cx="1287000" cy="493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3"/>
          <p:cNvSpPr/>
          <p:nvPr/>
        </p:nvSpPr>
        <p:spPr>
          <a:xfrm>
            <a:off x="1403280" y="1197000"/>
            <a:ext cx="999720" cy="387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8,4%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96" name="CustomShape 4"/>
          <p:cNvSpPr/>
          <p:nvPr/>
        </p:nvSpPr>
        <p:spPr>
          <a:xfrm>
            <a:off x="1370160" y="1736640"/>
            <a:ext cx="1033200" cy="387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12,3%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97" name="CustomShape 5"/>
          <p:cNvSpPr/>
          <p:nvPr/>
        </p:nvSpPr>
        <p:spPr>
          <a:xfrm>
            <a:off x="1258920" y="4189320"/>
            <a:ext cx="11440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55,9%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98" name="CustomShape 6"/>
          <p:cNvSpPr/>
          <p:nvPr/>
        </p:nvSpPr>
        <p:spPr>
          <a:xfrm>
            <a:off x="1465200" y="5845320"/>
            <a:ext cx="937800" cy="4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7,7%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99" name="Picture 6"/>
          <p:cNvPicPr/>
          <p:nvPr/>
        </p:nvPicPr>
        <p:blipFill>
          <a:blip r:embed="rId2"/>
          <a:stretch/>
        </p:blipFill>
        <p:spPr>
          <a:xfrm>
            <a:off x="288000" y="436680"/>
            <a:ext cx="576000" cy="512280"/>
          </a:xfrm>
          <a:prstGeom prst="rect">
            <a:avLst/>
          </a:prstGeom>
          <a:ln w="9360">
            <a:noFill/>
          </a:ln>
        </p:spPr>
      </p:pic>
      <p:sp>
        <p:nvSpPr>
          <p:cNvPr id="500" name="CustomShape 7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8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9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10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1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2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13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14"/>
          <p:cNvSpPr/>
          <p:nvPr/>
        </p:nvSpPr>
        <p:spPr>
          <a:xfrm>
            <a:off x="1187280" y="5373720"/>
            <a:ext cx="937800" cy="4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6,8%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08" name="CustomShape 15"/>
          <p:cNvSpPr/>
          <p:nvPr/>
        </p:nvSpPr>
        <p:spPr>
          <a:xfrm>
            <a:off x="3308760" y="2200680"/>
            <a:ext cx="2465280" cy="2250000"/>
          </a:xfrm>
          <a:prstGeom prst="flowChartConnec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9" name="CustomShape 16"/>
          <p:cNvSpPr/>
          <p:nvPr/>
        </p:nvSpPr>
        <p:spPr>
          <a:xfrm>
            <a:off x="3825000" y="2559960"/>
            <a:ext cx="1687320" cy="151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Всего </a:t>
            </a:r>
            <a:endParaRPr lang="ru-RU" sz="2400" b="1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28 643,8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тыс.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рублей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10" name="CustomShape 17"/>
          <p:cNvSpPr/>
          <p:nvPr/>
        </p:nvSpPr>
        <p:spPr>
          <a:xfrm>
            <a:off x="1662896" y="189000"/>
            <a:ext cx="2621072" cy="198864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333300"/>
                </a:solidFill>
                <a:latin typeface="Arial"/>
                <a:ea typeface="DejaVu Sans"/>
              </a:rPr>
              <a:t>7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651,8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endParaRPr lang="ru-RU" sz="1800" b="1" strike="noStrike" spc="-1" dirty="0" smtClean="0">
              <a:solidFill>
                <a:srgbClr val="3333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Общегосударственные 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вопросы-26,7%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511" name="CustomShape 18"/>
          <p:cNvSpPr/>
          <p:nvPr/>
        </p:nvSpPr>
        <p:spPr>
          <a:xfrm>
            <a:off x="452160" y="2176658"/>
            <a:ext cx="2351880" cy="1841580"/>
          </a:xfrm>
          <a:prstGeom prst="flowChartConnector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33,3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Национальная</a:t>
            </a:r>
            <a:r>
              <a:rPr lang="ru-RU" sz="16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безопасность0,1%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2" name="CustomShape 19"/>
          <p:cNvSpPr/>
          <p:nvPr/>
        </p:nvSpPr>
        <p:spPr>
          <a:xfrm>
            <a:off x="6482320" y="205887"/>
            <a:ext cx="2345864" cy="2044712"/>
          </a:xfrm>
          <a:prstGeom prst="flowChartConnector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333300"/>
                </a:solidFill>
                <a:latin typeface="Arial"/>
                <a:ea typeface="DejaVu Sans"/>
              </a:rPr>
              <a:t>5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830,9 </a:t>
            </a:r>
            <a:r>
              <a:rPr lang="ru-RU" sz="1400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4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4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Национальная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экономика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20,4%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13" name="Picture 12"/>
          <p:cNvPicPr/>
          <p:nvPr/>
        </p:nvPicPr>
        <p:blipFill>
          <a:blip r:embed="rId3"/>
          <a:stretch/>
        </p:blipFill>
        <p:spPr>
          <a:xfrm>
            <a:off x="6413278" y="326567"/>
            <a:ext cx="758520" cy="502920"/>
          </a:xfrm>
          <a:prstGeom prst="rect">
            <a:avLst/>
          </a:prstGeom>
          <a:ln w="9360">
            <a:noFill/>
          </a:ln>
        </p:spPr>
      </p:pic>
      <p:pic>
        <p:nvPicPr>
          <p:cNvPr id="514" name="Picture 4"/>
          <p:cNvPicPr/>
          <p:nvPr/>
        </p:nvPicPr>
        <p:blipFill>
          <a:blip r:embed="rId4"/>
          <a:stretch/>
        </p:blipFill>
        <p:spPr>
          <a:xfrm>
            <a:off x="1651530" y="578027"/>
            <a:ext cx="415440" cy="448920"/>
          </a:xfrm>
          <a:prstGeom prst="rect">
            <a:avLst/>
          </a:prstGeom>
          <a:ln w="9360">
            <a:noFill/>
          </a:ln>
        </p:spPr>
      </p:pic>
      <p:pic>
        <p:nvPicPr>
          <p:cNvPr id="515" name="Picture 8"/>
          <p:cNvPicPr/>
          <p:nvPr/>
        </p:nvPicPr>
        <p:blipFill>
          <a:blip r:embed="rId5"/>
          <a:stretch/>
        </p:blipFill>
        <p:spPr>
          <a:xfrm>
            <a:off x="908280" y="2124384"/>
            <a:ext cx="495000" cy="506160"/>
          </a:xfrm>
          <a:prstGeom prst="rect">
            <a:avLst/>
          </a:prstGeom>
          <a:ln w="9360">
            <a:noFill/>
          </a:ln>
        </p:spPr>
      </p:pic>
      <p:sp>
        <p:nvSpPr>
          <p:cNvPr id="516" name="CustomShape 20"/>
          <p:cNvSpPr/>
          <p:nvPr/>
        </p:nvSpPr>
        <p:spPr>
          <a:xfrm>
            <a:off x="1137334" y="4226856"/>
            <a:ext cx="2300284" cy="1859400"/>
          </a:xfrm>
          <a:prstGeom prst="flowChartConnector">
            <a:avLst/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1 909,5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ЖКХ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6</a:t>
            </a:r>
            <a:r>
              <a:rPr lang="ru-RU" sz="24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,7%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17" name="Picture 14"/>
          <p:cNvPicPr/>
          <p:nvPr/>
        </p:nvPicPr>
        <p:blipFill>
          <a:blip r:embed="rId6"/>
          <a:stretch/>
        </p:blipFill>
        <p:spPr>
          <a:xfrm>
            <a:off x="1216980" y="4422415"/>
            <a:ext cx="496440" cy="495000"/>
          </a:xfrm>
          <a:prstGeom prst="rect">
            <a:avLst/>
          </a:prstGeom>
          <a:ln w="9360">
            <a:noFill/>
          </a:ln>
        </p:spPr>
      </p:pic>
      <p:sp>
        <p:nvSpPr>
          <p:cNvPr id="518" name="CustomShape 21"/>
          <p:cNvSpPr/>
          <p:nvPr/>
        </p:nvSpPr>
        <p:spPr>
          <a:xfrm>
            <a:off x="4359020" y="95087"/>
            <a:ext cx="2002344" cy="1863720"/>
          </a:xfrm>
          <a:prstGeom prst="flowChartConnector">
            <a:avLst/>
          </a:prstGeom>
          <a:solidFill>
            <a:srgbClr val="B2F83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277,1</a:t>
            </a:r>
            <a:endParaRPr lang="ru-RU" b="1" spc="-1" dirty="0">
              <a:solidFill>
                <a:srgbClr val="3333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тыс.</a:t>
            </a:r>
            <a:r>
              <a:rPr lang="ru-RU" sz="14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рублей</a:t>
            </a:r>
            <a:endParaRPr lang="ru-RU" sz="1400" b="1" strike="noStrike" spc="-1" dirty="0" smtClean="0">
              <a:solidFill>
                <a:srgbClr val="3333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Национальная </a:t>
            </a:r>
            <a:r>
              <a:rPr lang="ru-RU" sz="14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оборона-1,0%</a:t>
            </a:r>
            <a:r>
              <a:rPr lang="ru-RU" sz="14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19" name="Picture 16"/>
          <p:cNvPicPr/>
          <p:nvPr/>
        </p:nvPicPr>
        <p:blipFill>
          <a:blip r:embed="rId7"/>
          <a:stretch/>
        </p:blipFill>
        <p:spPr>
          <a:xfrm>
            <a:off x="4520340" y="203297"/>
            <a:ext cx="529920" cy="498240"/>
          </a:xfrm>
          <a:prstGeom prst="rect">
            <a:avLst/>
          </a:prstGeom>
          <a:ln w="9360">
            <a:noFill/>
          </a:ln>
        </p:spPr>
      </p:pic>
      <p:sp>
        <p:nvSpPr>
          <p:cNvPr id="522" name="CustomShape 23"/>
          <p:cNvSpPr/>
          <p:nvPr/>
        </p:nvSpPr>
        <p:spPr>
          <a:xfrm>
            <a:off x="3273456" y="4942440"/>
            <a:ext cx="2157120" cy="2009880"/>
          </a:xfrm>
          <a:prstGeom prst="flowChartConnector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12 120,8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Культура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42,3%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23" name="Рисунок 4"/>
          <p:cNvPicPr/>
          <p:nvPr/>
        </p:nvPicPr>
        <p:blipFill>
          <a:blip r:embed="rId8"/>
          <a:stretch/>
        </p:blipFill>
        <p:spPr>
          <a:xfrm>
            <a:off x="3533760" y="4763160"/>
            <a:ext cx="605160" cy="610560"/>
          </a:xfrm>
          <a:prstGeom prst="rect">
            <a:avLst/>
          </a:prstGeom>
          <a:ln w="9360">
            <a:noFill/>
          </a:ln>
        </p:spPr>
      </p:pic>
      <p:sp>
        <p:nvSpPr>
          <p:cNvPr id="524" name="CustomShape 24"/>
          <p:cNvSpPr/>
          <p:nvPr/>
        </p:nvSpPr>
        <p:spPr>
          <a:xfrm>
            <a:off x="6783453" y="3777071"/>
            <a:ext cx="2244600" cy="1820749"/>
          </a:xfrm>
          <a:prstGeom prst="flowChartConnector">
            <a:avLst/>
          </a:prstGeom>
          <a:solidFill>
            <a:srgbClr val="CCECFF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419,9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Социальная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политика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1,5%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25" name="Picture 33"/>
          <p:cNvPicPr/>
          <p:nvPr/>
        </p:nvPicPr>
        <p:blipFill>
          <a:blip r:embed="rId9"/>
          <a:stretch/>
        </p:blipFill>
        <p:spPr>
          <a:xfrm>
            <a:off x="6526993" y="4597013"/>
            <a:ext cx="855360" cy="533160"/>
          </a:xfrm>
          <a:prstGeom prst="rect">
            <a:avLst/>
          </a:prstGeom>
          <a:ln w="9360">
            <a:noFill/>
          </a:ln>
        </p:spPr>
      </p:pic>
      <p:sp>
        <p:nvSpPr>
          <p:cNvPr id="535" name="CustomShape 31"/>
          <p:cNvSpPr/>
          <p:nvPr/>
        </p:nvSpPr>
        <p:spPr>
          <a:xfrm flipH="1">
            <a:off x="2804040" y="3192479"/>
            <a:ext cx="503640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6" name="CustomShape 32"/>
          <p:cNvSpPr/>
          <p:nvPr/>
        </p:nvSpPr>
        <p:spPr>
          <a:xfrm flipH="1">
            <a:off x="2203560" y="2920888"/>
            <a:ext cx="2297160" cy="137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8" name="CustomShape 34"/>
          <p:cNvSpPr/>
          <p:nvPr/>
        </p:nvSpPr>
        <p:spPr>
          <a:xfrm flipH="1">
            <a:off x="4500000" y="4451040"/>
            <a:ext cx="40680" cy="49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0" name="CustomShape 36"/>
          <p:cNvSpPr/>
          <p:nvPr/>
        </p:nvSpPr>
        <p:spPr>
          <a:xfrm>
            <a:off x="5613480" y="3654390"/>
            <a:ext cx="1578240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3" name="Прямая со стрелкой 2"/>
          <p:cNvCxnSpPr/>
          <p:nvPr/>
        </p:nvCxnSpPr>
        <p:spPr>
          <a:xfrm>
            <a:off x="5360192" y="4221851"/>
            <a:ext cx="729208" cy="990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узел 3"/>
          <p:cNvSpPr/>
          <p:nvPr/>
        </p:nvSpPr>
        <p:spPr>
          <a:xfrm>
            <a:off x="5512320" y="5212260"/>
            <a:ext cx="1940000" cy="16374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400,0 </a:t>
            </a:r>
            <a:r>
              <a:rPr lang="ru-RU" b="1" dirty="0" err="1" smtClean="0"/>
              <a:t>тыс.руб</a:t>
            </a:r>
            <a:endParaRPr lang="ru-RU" b="1" dirty="0" smtClean="0"/>
          </a:p>
          <a:p>
            <a:pPr algn="ctr"/>
            <a:r>
              <a:rPr lang="ru-RU" sz="1600" b="1" dirty="0" smtClean="0"/>
              <a:t>Охрана </a:t>
            </a:r>
            <a:r>
              <a:rPr lang="ru-RU" sz="1600" b="1" dirty="0" err="1" smtClean="0"/>
              <a:t>окруж</a:t>
            </a:r>
            <a:r>
              <a:rPr lang="ru-RU" sz="1600" b="1" dirty="0" smtClean="0"/>
              <a:t>. </a:t>
            </a:r>
            <a:r>
              <a:rPr lang="ru-RU" sz="1600" b="1" dirty="0"/>
              <a:t>с</a:t>
            </a:r>
            <a:r>
              <a:rPr lang="ru-RU" sz="1600" b="1" dirty="0" smtClean="0"/>
              <a:t>реды 1,4%</a:t>
            </a:r>
            <a:endParaRPr lang="ru-RU" sz="1600" b="1" dirty="0"/>
          </a:p>
        </p:txBody>
      </p:sp>
      <p:cxnSp>
        <p:nvCxnSpPr>
          <p:cNvPr id="12" name="Прямая со стрелкой 11"/>
          <p:cNvCxnSpPr>
            <a:stCxn id="508" idx="1"/>
          </p:cNvCxnSpPr>
          <p:nvPr/>
        </p:nvCxnSpPr>
        <p:spPr>
          <a:xfrm flipH="1" flipV="1">
            <a:off x="3437618" y="2124384"/>
            <a:ext cx="232174" cy="40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08" idx="0"/>
          </p:cNvCxnSpPr>
          <p:nvPr/>
        </p:nvCxnSpPr>
        <p:spPr>
          <a:xfrm flipV="1">
            <a:off x="4541400" y="1736640"/>
            <a:ext cx="243900" cy="46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60192" y="1628800"/>
            <a:ext cx="1299755" cy="799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232267" y="2250600"/>
            <a:ext cx="2300173" cy="15264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0,4 </a:t>
            </a:r>
          </a:p>
          <a:p>
            <a:pPr algn="ctr"/>
            <a:r>
              <a:rPr lang="ru-RU" b="1" dirty="0" smtClean="0"/>
              <a:t>тыс</a:t>
            </a:r>
            <a:r>
              <a:rPr lang="ru-RU" dirty="0" smtClean="0"/>
              <a:t>. </a:t>
            </a:r>
            <a:r>
              <a:rPr lang="ru-RU" sz="1400" b="1" dirty="0" smtClean="0"/>
              <a:t>рублей</a:t>
            </a:r>
          </a:p>
          <a:p>
            <a:pPr algn="ctr"/>
            <a:r>
              <a:rPr lang="ru-RU" sz="1400" b="1" dirty="0" smtClean="0"/>
              <a:t>Обслуживание муниципального долга</a:t>
            </a:r>
          </a:p>
          <a:p>
            <a:pPr algn="ctr"/>
            <a:endParaRPr lang="ru-RU" sz="1400" b="1" dirty="0" smtClean="0"/>
          </a:p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>
            <a:stCxn id="508" idx="6"/>
          </p:cNvCxnSpPr>
          <p:nvPr/>
        </p:nvCxnSpPr>
        <p:spPr>
          <a:xfrm flipV="1">
            <a:off x="5774040" y="3238198"/>
            <a:ext cx="458227" cy="87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3600"/>
            <a:ext cx="7560840" cy="419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по отраслям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15616" y="1700808"/>
            <a:ext cx="7920880" cy="39604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69017"/>
              </p:ext>
            </p:extLst>
          </p:nvPr>
        </p:nvGraphicFramePr>
        <p:xfrm>
          <a:off x="1259630" y="764701"/>
          <a:ext cx="7776865" cy="532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4"/>
                <a:gridCol w="792088"/>
                <a:gridCol w="1785797"/>
                <a:gridCol w="1555373"/>
                <a:gridCol w="1555373"/>
              </a:tblGrid>
              <a:tr h="792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расходов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 </a:t>
                      </a:r>
                    </a:p>
                    <a:p>
                      <a:pPr algn="ctr"/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 </a:t>
                      </a:r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Отклонение </a:t>
                      </a:r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от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</a:t>
                      </a:r>
                      <a:endParaRPr lang="ru-RU" sz="1400" dirty="0"/>
                    </a:p>
                  </a:txBody>
                  <a:tcPr/>
                </a:tc>
              </a:tr>
              <a:tr h="5114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21 705,8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28 643,8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+6 938,0</a:t>
                      </a:r>
                      <a:endParaRPr lang="ru-RU" sz="1200" dirty="0"/>
                    </a:p>
                  </a:txBody>
                  <a:tcPr/>
                </a:tc>
              </a:tr>
              <a:tr h="5114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расходы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6 524,6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7 651,8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+1 127,2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73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454,3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277,1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-177,2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14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100,6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33,3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-67,3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46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3 429,6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5 830,9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+2 401,3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2 210,0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1 909,5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-300,5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5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+202,2</a:t>
                      </a:r>
                      <a:endParaRPr lang="ru-RU" sz="1200" dirty="0"/>
                    </a:p>
                  </a:txBody>
                  <a:tcPr/>
                </a:tc>
              </a:tr>
              <a:tr h="3735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8 336,6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12 120,8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+3 784,2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452,3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419,9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-32,4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+0,4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1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539640" y="228600"/>
            <a:ext cx="8443440" cy="67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Исполнение расходной части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бюджета поселения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544" name="Table 2"/>
          <p:cNvGraphicFramePr/>
          <p:nvPr>
            <p:extLst>
              <p:ext uri="{D42A27DB-BD31-4B8C-83A1-F6EECF244321}">
                <p14:modId xmlns:p14="http://schemas.microsoft.com/office/powerpoint/2010/main" val="2097026735"/>
              </p:ext>
            </p:extLst>
          </p:nvPr>
        </p:nvGraphicFramePr>
        <p:xfrm>
          <a:off x="468360" y="765000"/>
          <a:ext cx="8280000" cy="3316920"/>
        </p:xfrm>
        <a:graphic>
          <a:graphicData uri="http://schemas.openxmlformats.org/drawingml/2006/table">
            <a:tbl>
              <a:tblPr/>
              <a:tblGrid>
                <a:gridCol w="2808000"/>
                <a:gridCol w="647640"/>
                <a:gridCol w="1439640"/>
                <a:gridCol w="1728720"/>
                <a:gridCol w="1656000"/>
              </a:tblGrid>
              <a:tr h="7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Наименование расходов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Раз-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дел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Уточненный план </a:t>
                      </a: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(тыс.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рублей)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Исполнено </a:t>
                      </a: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(</a:t>
                      </a:r>
                      <a:r>
                        <a:rPr lang="ru-RU" sz="1600" b="1" strike="noStrike" spc="-1" dirty="0" err="1" smtClean="0">
                          <a:solidFill>
                            <a:srgbClr val="333300"/>
                          </a:solidFill>
                          <a:latin typeface="Arial"/>
                        </a:rPr>
                        <a:t>тыс.рублей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% исполнения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</a:tr>
              <a:tr h="37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ВСЕГО РАСХОДОВ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28728,1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CBE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28643,8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CBE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99,71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CBED8F"/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Общегосударственные вопросы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01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trike="noStrike" spc="-1" dirty="0" smtClean="0">
                          <a:latin typeface="+mn-lt"/>
                        </a:rPr>
                        <a:t>7693,7</a:t>
                      </a:r>
                      <a:endParaRPr lang="ru-RU" sz="2000" b="1" strike="noStrike" spc="-1" dirty="0" smtClean="0">
                        <a:latin typeface="+mn-lt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7651,8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99,45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 smtClean="0">
                          <a:latin typeface="Arial"/>
                        </a:rPr>
                        <a:t>Национальная оборона</a:t>
                      </a:r>
                      <a:endParaRPr lang="ru-RU" sz="1600" b="1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 smtClean="0">
                          <a:latin typeface="Arial"/>
                        </a:rPr>
                        <a:t>02</a:t>
                      </a:r>
                      <a:endParaRPr lang="ru-RU" sz="16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277,1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277,1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100,0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Национальная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безопасность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33,3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33,3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100,0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37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Национальная экономика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5831,2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5830,9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99,99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5" name="Table 3"/>
          <p:cNvGraphicFramePr/>
          <p:nvPr>
            <p:extLst>
              <p:ext uri="{D42A27DB-BD31-4B8C-83A1-F6EECF244321}">
                <p14:modId xmlns:p14="http://schemas.microsoft.com/office/powerpoint/2010/main" val="3425629459"/>
              </p:ext>
            </p:extLst>
          </p:nvPr>
        </p:nvGraphicFramePr>
        <p:xfrm>
          <a:off x="467544" y="4077072"/>
          <a:ext cx="8280000" cy="2567940"/>
        </p:xfrm>
        <a:graphic>
          <a:graphicData uri="http://schemas.openxmlformats.org/drawingml/2006/table">
            <a:tbl>
              <a:tblPr/>
              <a:tblGrid>
                <a:gridCol w="2808000"/>
                <a:gridCol w="647640"/>
                <a:gridCol w="1440904"/>
                <a:gridCol w="1728192"/>
                <a:gridCol w="1655264"/>
              </a:tblGrid>
              <a:tr h="594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Жилищно-коммунальное хозяйство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1948,0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1909,5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98,0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381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Охрана окружающей среды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06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400,0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400,0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100,0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333300"/>
                      </a:solidFill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381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Культура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12120,8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12120,8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100,0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333300"/>
                      </a:solidFill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381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Социальная политика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10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423,5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419,9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99,15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381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Обслуживание муниципального долга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0,4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0,4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100,0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7238880" y="6324480"/>
            <a:ext cx="18968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2"/>
          <p:cNvSpPr/>
          <p:nvPr/>
        </p:nvSpPr>
        <p:spPr>
          <a:xfrm>
            <a:off x="571320" y="428760"/>
            <a:ext cx="8206920" cy="44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Расходы на социально-значимые отрасли в </a:t>
            </a:r>
            <a:r>
              <a:rPr lang="ru-RU" sz="24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2024 </a:t>
            </a:r>
            <a:r>
              <a:rPr lang="ru-RU" sz="24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году</a:t>
            </a:r>
            <a:endParaRPr lang="ru-RU" sz="2400" b="0" strike="noStrike" spc="-1" dirty="0">
              <a:latin typeface="Arial"/>
            </a:endParaRPr>
          </a:p>
        </p:txBody>
      </p:sp>
      <p:graphicFrame>
        <p:nvGraphicFramePr>
          <p:cNvPr id="555" name="Table 3"/>
          <p:cNvGraphicFramePr/>
          <p:nvPr>
            <p:extLst>
              <p:ext uri="{D42A27DB-BD31-4B8C-83A1-F6EECF244321}">
                <p14:modId xmlns:p14="http://schemas.microsoft.com/office/powerpoint/2010/main" val="5563823"/>
              </p:ext>
            </p:extLst>
          </p:nvPr>
        </p:nvGraphicFramePr>
        <p:xfrm>
          <a:off x="571680" y="2143080"/>
          <a:ext cx="8143560" cy="3861720"/>
        </p:xfrm>
        <a:graphic>
          <a:graphicData uri="http://schemas.openxmlformats.org/drawingml/2006/table">
            <a:tbl>
              <a:tblPr/>
              <a:tblGrid>
                <a:gridCol w="3852360"/>
                <a:gridCol w="1576440"/>
                <a:gridCol w="1687320"/>
                <a:gridCol w="1027440"/>
              </a:tblGrid>
              <a:tr h="5191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Направление расходов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2023год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(факт</a:t>
                      </a:r>
                      <a:r>
                        <a:rPr lang="ru-RU" sz="1600" b="0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),</a:t>
                      </a:r>
                      <a:r>
                        <a:rPr lang="ru-RU" sz="1600" b="0" strike="noStrike" spc="-1" dirty="0" err="1" smtClean="0">
                          <a:solidFill>
                            <a:srgbClr val="3333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6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6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768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Факт тыс.руб.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% темп роста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</a:tr>
              <a:tr h="567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Всего, в том числе: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8 788,9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12 531,7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+42,6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9988"/>
                    </a:solidFill>
                  </a:tcPr>
                </a:tc>
              </a:tr>
              <a:tr h="56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Культура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8 336,6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12 120,8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+45,4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56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452,3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410,9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-9,2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DEB"/>
                    </a:solidFill>
                  </a:tcPr>
                </a:tc>
              </a:tr>
              <a:tr h="87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</a:tr>
            </a:tbl>
          </a:graphicData>
        </a:graphic>
      </p:graphicFrame>
      <p:sp>
        <p:nvSpPr>
          <p:cNvPr id="556" name="CustomShape 4"/>
          <p:cNvSpPr/>
          <p:nvPr/>
        </p:nvSpPr>
        <p:spPr>
          <a:xfrm>
            <a:off x="6324480" y="838080"/>
            <a:ext cx="906120" cy="50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57" name="Рисунок 13"/>
          <p:cNvPicPr/>
          <p:nvPr/>
        </p:nvPicPr>
        <p:blipFill>
          <a:blip r:embed="rId2"/>
          <a:stretch/>
        </p:blipFill>
        <p:spPr>
          <a:xfrm>
            <a:off x="2483768" y="986547"/>
            <a:ext cx="1634760" cy="1063440"/>
          </a:xfrm>
          <a:prstGeom prst="rect">
            <a:avLst/>
          </a:prstGeom>
          <a:ln w="9360">
            <a:noFill/>
          </a:ln>
        </p:spPr>
      </p:pic>
      <p:pic>
        <p:nvPicPr>
          <p:cNvPr id="560" name="Рисунок 17"/>
          <p:cNvPicPr/>
          <p:nvPr/>
        </p:nvPicPr>
        <p:blipFill>
          <a:blip r:embed="rId3"/>
          <a:stretch/>
        </p:blipFill>
        <p:spPr>
          <a:xfrm>
            <a:off x="5049810" y="1022367"/>
            <a:ext cx="1277640" cy="991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 advTm="20000">
    <p:comb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 additive="repl">
                                        <p:cTn id="7" dur="2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14" dur="3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3"/>
          <p:cNvPicPr/>
          <p:nvPr/>
        </p:nvPicPr>
        <p:blipFill>
          <a:blip r:embed="rId2"/>
          <a:stretch/>
        </p:blipFill>
        <p:spPr>
          <a:xfrm>
            <a:off x="5612760" y="2781000"/>
            <a:ext cx="3266640" cy="596880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5040" y="720000"/>
            <a:ext cx="8848800" cy="5751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marL="343080" indent="-334800">
              <a:lnSpc>
                <a:spcPct val="9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333300"/>
                </a:solidFill>
                <a:latin typeface="Arial"/>
                <a:ea typeface="DejaVu Sans"/>
              </a:rPr>
              <a:t>  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34920" y="75960"/>
            <a:ext cx="9108360" cy="67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224B12"/>
                </a:solidFill>
                <a:latin typeface="Arial Black"/>
                <a:ea typeface="DejaVu Sans"/>
              </a:rPr>
              <a:t>Бюджет для граждан направлен на увеличение степени информированности граждан о проводимой бюджетной политике в </a:t>
            </a:r>
            <a:r>
              <a:rPr lang="ru-RU" sz="2000" b="1" i="1" strike="noStrike" spc="-1" dirty="0" smtClean="0">
                <a:solidFill>
                  <a:srgbClr val="224B12"/>
                </a:solidFill>
                <a:latin typeface="Arial Black"/>
                <a:ea typeface="DejaVu Sans"/>
              </a:rPr>
              <a:t>Стуловском сельском поселении Слободского района </a:t>
            </a:r>
            <a:r>
              <a:rPr lang="ru-RU" sz="2000" b="1" i="1" strike="noStrike" spc="-1" dirty="0">
                <a:solidFill>
                  <a:srgbClr val="224B12"/>
                </a:solidFill>
                <a:latin typeface="Arial Black"/>
                <a:ea typeface="DejaVu Sans"/>
              </a:rPr>
              <a:t>Кировской </a:t>
            </a:r>
            <a:r>
              <a:rPr lang="ru-RU" sz="2000" b="1" i="1" strike="noStrike" spc="-1" dirty="0" smtClean="0">
                <a:solidFill>
                  <a:srgbClr val="224B12"/>
                </a:solidFill>
                <a:latin typeface="Arial Black"/>
                <a:ea typeface="DejaVu Sans"/>
              </a:rPr>
              <a:t>области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   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целях реализации принципа прозрачности, открытости     бюджета и информирования жителей о расходовании бюджетных средств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Стуловского сельского поселения Слободского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в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году представлен «Бюджет для граждан», который познакомит вас с основами бюджетного процесса,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итогами исполнения главного финансового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документа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поселения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 истекший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финансовый год.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Данная информация позволит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гражданам составить представление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об источниках формирования доходов бюджета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Стуловского сельского поселения,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направлениях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расходования бюджетных  средств в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году.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2286000" y="152280"/>
            <a:ext cx="4258800" cy="448200"/>
          </a:xfrm>
          <a:prstGeom prst="rect">
            <a:avLst/>
          </a:prstGeom>
          <a:solidFill>
            <a:srgbClr val="84DB0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Национальная экономика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63" name="Рисунок 6"/>
          <p:cNvPicPr/>
          <p:nvPr/>
        </p:nvPicPr>
        <p:blipFill>
          <a:blip r:embed="rId2"/>
          <a:stretch/>
        </p:blipFill>
        <p:spPr>
          <a:xfrm>
            <a:off x="6781680" y="228600"/>
            <a:ext cx="2125440" cy="1420560"/>
          </a:xfrm>
          <a:prstGeom prst="rect">
            <a:avLst/>
          </a:prstGeom>
          <a:ln w="9360">
            <a:noFill/>
          </a:ln>
        </p:spPr>
      </p:pic>
      <p:pic>
        <p:nvPicPr>
          <p:cNvPr id="564" name="Рисунок 8"/>
          <p:cNvPicPr/>
          <p:nvPr/>
        </p:nvPicPr>
        <p:blipFill>
          <a:blip r:embed="rId3"/>
          <a:stretch/>
        </p:blipFill>
        <p:spPr>
          <a:xfrm>
            <a:off x="3752820" y="4286160"/>
            <a:ext cx="1868040" cy="1420560"/>
          </a:xfrm>
          <a:prstGeom prst="rect">
            <a:avLst/>
          </a:prstGeom>
          <a:ln w="9360">
            <a:noFill/>
          </a:ln>
        </p:spPr>
      </p:pic>
      <p:sp>
        <p:nvSpPr>
          <p:cNvPr id="565" name="CustomShape 2"/>
          <p:cNvSpPr/>
          <p:nvPr/>
        </p:nvSpPr>
        <p:spPr>
          <a:xfrm>
            <a:off x="468360" y="642960"/>
            <a:ext cx="6229080" cy="99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В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2024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году расходы на национальную экономику составили  </a:t>
            </a:r>
            <a:r>
              <a:rPr lang="ru-RU" sz="20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5 830,9 </a:t>
            </a:r>
            <a:r>
              <a:rPr lang="ru-RU" sz="20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2000" b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,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  или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99,9%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от уточненного годового назначения, в </a:t>
            </a:r>
            <a:r>
              <a:rPr lang="ru-RU" sz="2000" b="0" strike="noStrike" spc="-1" dirty="0" err="1">
                <a:solidFill>
                  <a:srgbClr val="333300"/>
                </a:solidFill>
                <a:latin typeface="Times New Roman"/>
                <a:ea typeface="DejaVu Sans"/>
              </a:rPr>
              <a:t>т.ч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66" name="Table 3"/>
          <p:cNvGraphicFramePr/>
          <p:nvPr>
            <p:extLst>
              <p:ext uri="{D42A27DB-BD31-4B8C-83A1-F6EECF244321}">
                <p14:modId xmlns:p14="http://schemas.microsoft.com/office/powerpoint/2010/main" val="368885986"/>
              </p:ext>
            </p:extLst>
          </p:nvPr>
        </p:nvGraphicFramePr>
        <p:xfrm>
          <a:off x="533520" y="5791320"/>
          <a:ext cx="8381880" cy="685800"/>
        </p:xfrm>
        <a:graphic>
          <a:graphicData uri="http://schemas.openxmlformats.org/drawingml/2006/table">
            <a:tbl>
              <a:tblPr/>
              <a:tblGrid>
                <a:gridCol w="4038480"/>
                <a:gridCol w="4343400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 на 1 жителя в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году: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721,6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рублей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 на 1 жителя в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году: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1 175,1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рублей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67" name="CustomShape 4"/>
          <p:cNvSpPr/>
          <p:nvPr/>
        </p:nvSpPr>
        <p:spPr>
          <a:xfrm>
            <a:off x="500040" y="1928880"/>
            <a:ext cx="8373600" cy="154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0808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"/>
            </a:pP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на 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другие вопросы в области национальной экономики</a:t>
            </a:r>
            <a:r>
              <a:rPr lang="ru-RU" sz="1600" b="0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–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1" i="1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39,8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1" i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0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(на </a:t>
            </a:r>
            <a:r>
              <a:rPr lang="ru-RU" sz="1600" b="0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уничтожение борщевика Сосновского- 26,0 </a:t>
            </a:r>
            <a:r>
              <a:rPr lang="ru-RU" sz="1600" b="0" i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0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, передача полномочий в район-13,8 </a:t>
            </a:r>
            <a:r>
              <a:rPr lang="ru-RU" sz="1600" b="0" i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0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0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);</a:t>
            </a:r>
            <a:endParaRPr lang="ru-RU" sz="1600" b="0" strike="noStrike" spc="-1" dirty="0">
              <a:latin typeface="Arial"/>
            </a:endParaRPr>
          </a:p>
          <a:p>
            <a:pPr marL="216000" indent="-20808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1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на дорожное хозяйство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– </a:t>
            </a:r>
            <a:r>
              <a:rPr lang="ru-RU" sz="1600" b="1" spc="-1" dirty="0">
                <a:solidFill>
                  <a:srgbClr val="333300"/>
                </a:solidFill>
                <a:latin typeface="Times New Roman"/>
                <a:ea typeface="DejaVu Sans"/>
              </a:rPr>
              <a:t>5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791,1 </a:t>
            </a:r>
            <a:r>
              <a:rPr lang="ru-RU" sz="16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(</a:t>
            </a:r>
            <a:r>
              <a:rPr lang="ru-RU" sz="1600" b="0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на содержание и ремонт автомобильных дорог)</a:t>
            </a:r>
            <a:endParaRPr lang="ru-RU" sz="1600" b="0" i="1" strike="noStrike" spc="-1" dirty="0">
              <a:latin typeface="Arial"/>
            </a:endParaRPr>
          </a:p>
        </p:txBody>
      </p:sp>
      <p:pic>
        <p:nvPicPr>
          <p:cNvPr id="568" name="Picture 2"/>
          <p:cNvPicPr/>
          <p:nvPr/>
        </p:nvPicPr>
        <p:blipFill>
          <a:blip r:embed="rId4"/>
          <a:stretch/>
        </p:blipFill>
        <p:spPr>
          <a:xfrm>
            <a:off x="1115616" y="4149080"/>
            <a:ext cx="2563560" cy="1415880"/>
          </a:xfrm>
          <a:prstGeom prst="rect">
            <a:avLst/>
          </a:prstGeom>
          <a:ln w="9360"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43647"/>
            <a:ext cx="2463195" cy="175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7238880" y="6324480"/>
            <a:ext cx="18968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1" name="Рисунок 4"/>
          <p:cNvPicPr/>
          <p:nvPr/>
        </p:nvPicPr>
        <p:blipFill>
          <a:blip r:embed="rId3"/>
          <a:stretch/>
        </p:blipFill>
        <p:spPr>
          <a:xfrm>
            <a:off x="3636000" y="1512000"/>
            <a:ext cx="1587240" cy="1110960"/>
          </a:xfrm>
          <a:prstGeom prst="rect">
            <a:avLst/>
          </a:prstGeom>
          <a:ln w="9360">
            <a:noFill/>
          </a:ln>
        </p:spPr>
      </p:pic>
      <p:sp>
        <p:nvSpPr>
          <p:cNvPr id="612" name="CustomShape 2"/>
          <p:cNvSpPr/>
          <p:nvPr/>
        </p:nvSpPr>
        <p:spPr>
          <a:xfrm>
            <a:off x="285840" y="191880"/>
            <a:ext cx="8635680" cy="5662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333300"/>
                </a:solidFill>
                <a:latin typeface="Times New Roman"/>
                <a:ea typeface="DejaVu Sans"/>
              </a:rPr>
              <a:t>Культура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3" name="CustomShape 3"/>
          <p:cNvSpPr/>
          <p:nvPr/>
        </p:nvSpPr>
        <p:spPr>
          <a:xfrm>
            <a:off x="1416008" y="762120"/>
            <a:ext cx="7473600" cy="154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В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году расходы на культуру составили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12 120,8 </a:t>
            </a:r>
            <a:r>
              <a:rPr lang="ru-RU" sz="16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или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100,0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% к уточненному годовому назначению, в рамках МП «Развитие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культуры и молодежной политики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в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Стуловском сельском поселении»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614" name="CustomShape 4"/>
          <p:cNvSpPr/>
          <p:nvPr/>
        </p:nvSpPr>
        <p:spPr>
          <a:xfrm>
            <a:off x="467640" y="2428920"/>
            <a:ext cx="8602200" cy="337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	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Из бюджета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Стуловского сельского поселения 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финансируется: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МБУ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«</a:t>
            </a:r>
            <a:r>
              <a:rPr lang="ru-RU" sz="20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Стуловский Дом культуры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».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	Финансирование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указанного учреждения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осуществлялось в рамках муниципального задания, которое характеризуется следующими статистическими данными: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за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2024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количество проведенных мероприятий-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404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, 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количество посетителей культурно-досуговых мероприятий составило –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32 787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человек.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	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615" name="CustomShape 5"/>
          <p:cNvSpPr/>
          <p:nvPr/>
        </p:nvSpPr>
        <p:spPr>
          <a:xfrm>
            <a:off x="6072120" y="714240"/>
            <a:ext cx="1439640" cy="29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616" name="Диаграмма 10"/>
          <p:cNvGraphicFramePr/>
          <p:nvPr>
            <p:extLst>
              <p:ext uri="{D42A27DB-BD31-4B8C-83A1-F6EECF244321}">
                <p14:modId xmlns:p14="http://schemas.microsoft.com/office/powerpoint/2010/main" val="3788864626"/>
              </p:ext>
            </p:extLst>
          </p:nvPr>
        </p:nvGraphicFramePr>
        <p:xfrm flipH="1">
          <a:off x="9135720" y="3140967"/>
          <a:ext cx="116800" cy="8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7" name="Picture 2"/>
          <p:cNvPicPr/>
          <p:nvPr/>
        </p:nvPicPr>
        <p:blipFill>
          <a:blip r:embed="rId5"/>
          <a:stretch/>
        </p:blipFill>
        <p:spPr>
          <a:xfrm>
            <a:off x="104040" y="714240"/>
            <a:ext cx="1343520" cy="1836000"/>
          </a:xfrm>
          <a:prstGeom prst="rect">
            <a:avLst/>
          </a:prstGeom>
          <a:ln>
            <a:noFill/>
          </a:ln>
        </p:spPr>
      </p:pic>
      <p:pic>
        <p:nvPicPr>
          <p:cNvPr id="618" name="Picture 4"/>
          <p:cNvPicPr/>
          <p:nvPr/>
        </p:nvPicPr>
        <p:blipFill>
          <a:blip r:embed="rId6"/>
          <a:stretch/>
        </p:blipFill>
        <p:spPr>
          <a:xfrm>
            <a:off x="7511760" y="4730040"/>
            <a:ext cx="1530360" cy="2041560"/>
          </a:xfrm>
          <a:prstGeom prst="rect">
            <a:avLst/>
          </a:prstGeom>
          <a:ln>
            <a:noFill/>
          </a:ln>
        </p:spPr>
      </p:pic>
      <p:pic>
        <p:nvPicPr>
          <p:cNvPr id="619" name="Picture 5"/>
          <p:cNvPicPr/>
          <p:nvPr/>
        </p:nvPicPr>
        <p:blipFill>
          <a:blip r:embed="rId7"/>
          <a:stretch/>
        </p:blipFill>
        <p:spPr>
          <a:xfrm>
            <a:off x="3354120" y="5210280"/>
            <a:ext cx="3254040" cy="1563120"/>
          </a:xfrm>
          <a:prstGeom prst="rect">
            <a:avLst/>
          </a:prstGeom>
          <a:ln>
            <a:noFill/>
          </a:ln>
        </p:spPr>
      </p:pic>
      <p:pic>
        <p:nvPicPr>
          <p:cNvPr id="620" name="Picture 6"/>
          <p:cNvPicPr/>
          <p:nvPr/>
        </p:nvPicPr>
        <p:blipFill>
          <a:blip r:embed="rId8"/>
          <a:stretch/>
        </p:blipFill>
        <p:spPr>
          <a:xfrm>
            <a:off x="472320" y="5105160"/>
            <a:ext cx="2396160" cy="1599120"/>
          </a:xfrm>
          <a:prstGeom prst="rect">
            <a:avLst/>
          </a:prstGeom>
          <a:ln>
            <a:noFill/>
          </a:ln>
        </p:spPr>
      </p:pic>
      <p:sp>
        <p:nvSpPr>
          <p:cNvPr id="621" name="CustomShape 6"/>
          <p:cNvSpPr/>
          <p:nvPr/>
        </p:nvSpPr>
        <p:spPr>
          <a:xfrm>
            <a:off x="6072120" y="1512000"/>
            <a:ext cx="636624" cy="891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8 415,7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22" name="CustomShape 7"/>
          <p:cNvSpPr/>
          <p:nvPr/>
        </p:nvSpPr>
        <p:spPr>
          <a:xfrm>
            <a:off x="7511760" y="1330920"/>
            <a:ext cx="588632" cy="97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20000">
    <p:wheel spokes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11" dur="2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2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46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7238880" y="6324480"/>
            <a:ext cx="18968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BF935940-DBF6-499F-A543-1D5FFE1867C0}" type="slidenum">
              <a:rPr lang="ru-RU" sz="1400" b="0" strike="noStrike" spc="-1">
                <a:solidFill>
                  <a:srgbClr val="333300"/>
                </a:solidFill>
                <a:latin typeface="Times New Roman"/>
                <a:ea typeface="DejaVu Sans"/>
              </a:rPr>
              <a:t>22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624" name="CustomShape 2"/>
          <p:cNvSpPr/>
          <p:nvPr/>
        </p:nvSpPr>
        <p:spPr>
          <a:xfrm>
            <a:off x="285840" y="228600"/>
            <a:ext cx="8564400" cy="44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625" name="Рисунок 4"/>
          <p:cNvPicPr/>
          <p:nvPr/>
        </p:nvPicPr>
        <p:blipFill>
          <a:blip r:embed="rId3"/>
          <a:stretch/>
        </p:blipFill>
        <p:spPr>
          <a:xfrm>
            <a:off x="285840" y="1000080"/>
            <a:ext cx="2192040" cy="1334880"/>
          </a:xfrm>
          <a:prstGeom prst="rect">
            <a:avLst/>
          </a:prstGeom>
          <a:ln w="9360">
            <a:noFill/>
          </a:ln>
        </p:spPr>
      </p:pic>
      <p:pic>
        <p:nvPicPr>
          <p:cNvPr id="626" name="Рисунок 5"/>
          <p:cNvPicPr/>
          <p:nvPr/>
        </p:nvPicPr>
        <p:blipFill>
          <a:blip r:embed="rId4"/>
          <a:stretch/>
        </p:blipFill>
        <p:spPr>
          <a:xfrm>
            <a:off x="285840" y="2500200"/>
            <a:ext cx="1920600" cy="1372680"/>
          </a:xfrm>
          <a:prstGeom prst="rect">
            <a:avLst/>
          </a:prstGeom>
          <a:ln w="9360">
            <a:noFill/>
          </a:ln>
        </p:spPr>
      </p:pic>
      <p:pic>
        <p:nvPicPr>
          <p:cNvPr id="627" name="Рисунок 6"/>
          <p:cNvPicPr/>
          <p:nvPr/>
        </p:nvPicPr>
        <p:blipFill>
          <a:blip r:embed="rId5"/>
          <a:stretch/>
        </p:blipFill>
        <p:spPr>
          <a:xfrm>
            <a:off x="285840" y="4000680"/>
            <a:ext cx="1839600" cy="1334880"/>
          </a:xfrm>
          <a:prstGeom prst="rect">
            <a:avLst/>
          </a:prstGeom>
          <a:ln w="9360">
            <a:noFill/>
          </a:ln>
        </p:spPr>
      </p:pic>
      <p:sp>
        <p:nvSpPr>
          <p:cNvPr id="628" name="CustomShape 3"/>
          <p:cNvSpPr/>
          <p:nvPr/>
        </p:nvSpPr>
        <p:spPr>
          <a:xfrm>
            <a:off x="2643120" y="928800"/>
            <a:ext cx="3063600" cy="129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В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году расходы на социальную политику составили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419,9 </a:t>
            </a:r>
            <a:r>
              <a:rPr lang="ru-RU" sz="16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или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100,0 %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к уточненному годовому назначению.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629" name="CustomShape 4"/>
          <p:cNvSpPr/>
          <p:nvPr/>
        </p:nvSpPr>
        <p:spPr>
          <a:xfrm>
            <a:off x="7164360" y="698400"/>
            <a:ext cx="1363320" cy="29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</a:t>
            </a:r>
            <a:r>
              <a:rPr lang="ru-RU" sz="14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.рублей</a:t>
            </a:r>
            <a:r>
              <a:rPr lang="ru-RU" sz="14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630" name="Table 5"/>
          <p:cNvGraphicFramePr/>
          <p:nvPr>
            <p:extLst>
              <p:ext uri="{D42A27DB-BD31-4B8C-83A1-F6EECF244321}">
                <p14:modId xmlns:p14="http://schemas.microsoft.com/office/powerpoint/2010/main" val="3481205846"/>
              </p:ext>
            </p:extLst>
          </p:nvPr>
        </p:nvGraphicFramePr>
        <p:xfrm>
          <a:off x="533520" y="5989680"/>
          <a:ext cx="8457840" cy="640440"/>
        </p:xfrm>
        <a:graphic>
          <a:graphicData uri="http://schemas.openxmlformats.org/drawingml/2006/table">
            <a:tbl>
              <a:tblPr/>
              <a:tblGrid>
                <a:gridCol w="4228920"/>
                <a:gridCol w="4228920"/>
              </a:tblGrid>
              <a:tr h="64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 на 1 жителя в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году: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9,50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рублей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4BA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 на 1 жителя в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году: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8,82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рублей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4BA3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1" name="Table 6"/>
          <p:cNvGraphicFramePr/>
          <p:nvPr>
            <p:extLst>
              <p:ext uri="{D42A27DB-BD31-4B8C-83A1-F6EECF244321}">
                <p14:modId xmlns:p14="http://schemas.microsoft.com/office/powerpoint/2010/main" val="1883435722"/>
              </p:ext>
            </p:extLst>
          </p:nvPr>
        </p:nvGraphicFramePr>
        <p:xfrm>
          <a:off x="2214720" y="2786040"/>
          <a:ext cx="6714720" cy="1995536"/>
        </p:xfrm>
        <a:graphic>
          <a:graphicData uri="http://schemas.openxmlformats.org/drawingml/2006/table">
            <a:tbl>
              <a:tblPr/>
              <a:tblGrid>
                <a:gridCol w="3522600"/>
                <a:gridCol w="1541160"/>
                <a:gridCol w="1650960"/>
              </a:tblGrid>
              <a:tr h="366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5D5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3300"/>
                          </a:solidFill>
                          <a:latin typeface="Times New Roman"/>
                        </a:rPr>
                        <a:t>2023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5D5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3300"/>
                          </a:solidFill>
                          <a:latin typeface="Times New Roman"/>
                        </a:rPr>
                        <a:t>2024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5D58A"/>
                    </a:solidFill>
                  </a:tcPr>
                </a:tc>
              </a:tr>
              <a:tr h="780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r>
                        <a:rPr lang="ru-RU" sz="1800" b="0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5,0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9,0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EFDA"/>
                    </a:solidFill>
                  </a:tcPr>
                </a:tc>
              </a:tr>
              <a:tr h="84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Пенсионное обеспечение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F7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447,3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F7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Arial"/>
                        </a:rPr>
                        <a:t>410,9</a:t>
                      </a:r>
                      <a:endParaRPr lang="ru-RU" sz="18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F7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2" name="Диаграмма 11"/>
          <p:cNvGraphicFramePr/>
          <p:nvPr>
            <p:extLst>
              <p:ext uri="{D42A27DB-BD31-4B8C-83A1-F6EECF244321}">
                <p14:modId xmlns:p14="http://schemas.microsoft.com/office/powerpoint/2010/main" val="1243191957"/>
              </p:ext>
            </p:extLst>
          </p:nvPr>
        </p:nvGraphicFramePr>
        <p:xfrm>
          <a:off x="5868144" y="698400"/>
          <a:ext cx="3129840" cy="217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33" name="CustomShape 7"/>
          <p:cNvSpPr/>
          <p:nvPr/>
        </p:nvSpPr>
        <p:spPr>
          <a:xfrm>
            <a:off x="6660360" y="1844824"/>
            <a:ext cx="57852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204,7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634" name="CustomShape 8"/>
          <p:cNvSpPr/>
          <p:nvPr/>
        </p:nvSpPr>
        <p:spPr>
          <a:xfrm>
            <a:off x="7878600" y="1412776"/>
            <a:ext cx="725848" cy="922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latin typeface="Arial"/>
              </a:rPr>
              <a:t>452,3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20000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 additive="repl">
                                        <p:cTn id="11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4"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3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3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5" dur="3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7238880" y="6324480"/>
            <a:ext cx="18968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94E53E5F-7B6C-4194-A8D4-0D741B1F8C29}" type="slidenum">
              <a:rPr lang="ru-RU" sz="1400" b="0" strike="noStrike" spc="-1">
                <a:solidFill>
                  <a:srgbClr val="333300"/>
                </a:solidFill>
                <a:latin typeface="Times New Roman"/>
                <a:ea typeface="DejaVu Sans"/>
              </a:rPr>
              <a:t>23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323640" y="116640"/>
            <a:ext cx="8421480" cy="64404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88631"/>
                </a:solidFill>
                <a:latin typeface="Times New Roman"/>
                <a:ea typeface="DejaVu Sans"/>
              </a:rPr>
              <a:t>Резервный фонд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2428920" y="857160"/>
            <a:ext cx="6420960" cy="3068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Израсходовано за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2024 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год –   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9,0  </a:t>
            </a:r>
            <a:r>
              <a:rPr lang="ru-RU" sz="1800" b="0" strike="noStrike" spc="-1" dirty="0" err="1">
                <a:solidFill>
                  <a:srgbClr val="333300"/>
                </a:solidFill>
                <a:latin typeface="Arial"/>
                <a:ea typeface="DejaVu Sans"/>
              </a:rPr>
              <a:t>тыс.рублей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, в том числе: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-  на предоставление единовременной социальной выплаты по случаю пожара –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9,0 </a:t>
            </a:r>
            <a:r>
              <a:rPr lang="ru-RU" sz="1800" b="0" strike="noStrike" spc="-1" dirty="0" err="1">
                <a:solidFill>
                  <a:srgbClr val="333300"/>
                </a:solidFill>
                <a:latin typeface="Arial"/>
                <a:ea typeface="DejaVu Sans"/>
              </a:rPr>
              <a:t>тыс.рублей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 Остатка неиспользованных средств резервного фонда на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01.01.2025 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–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0,0 </a:t>
            </a:r>
            <a:r>
              <a:rPr lang="ru-RU" sz="1800" b="0" strike="noStrike" spc="-1" dirty="0" err="1">
                <a:solidFill>
                  <a:srgbClr val="333300"/>
                </a:solidFill>
                <a:latin typeface="Arial"/>
                <a:ea typeface="DejaVu Sans"/>
              </a:rPr>
              <a:t>тыс.руб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638" name="Picture 4"/>
          <p:cNvPicPr/>
          <p:nvPr/>
        </p:nvPicPr>
        <p:blipFill>
          <a:blip r:embed="rId2"/>
          <a:stretch/>
        </p:blipFill>
        <p:spPr>
          <a:xfrm>
            <a:off x="142920" y="1071720"/>
            <a:ext cx="2209320" cy="2989080"/>
          </a:xfrm>
          <a:prstGeom prst="rect">
            <a:avLst/>
          </a:prstGeom>
          <a:ln w="9360">
            <a:noFill/>
          </a:ln>
        </p:spPr>
      </p:pic>
      <p:pic>
        <p:nvPicPr>
          <p:cNvPr id="639" name="Picture 8"/>
          <p:cNvPicPr/>
          <p:nvPr/>
        </p:nvPicPr>
        <p:blipFill>
          <a:blip r:embed="rId3"/>
          <a:stretch/>
        </p:blipFill>
        <p:spPr>
          <a:xfrm>
            <a:off x="6572160" y="4800600"/>
            <a:ext cx="2563560" cy="2049120"/>
          </a:xfrm>
          <a:prstGeom prst="rect">
            <a:avLst/>
          </a:prstGeom>
          <a:ln w="9360">
            <a:noFill/>
          </a:ln>
        </p:spPr>
      </p:pic>
      <p:pic>
        <p:nvPicPr>
          <p:cNvPr id="640" name="Picture 2"/>
          <p:cNvPicPr/>
          <p:nvPr/>
        </p:nvPicPr>
        <p:blipFill>
          <a:blip r:embed="rId4"/>
          <a:stretch/>
        </p:blipFill>
        <p:spPr>
          <a:xfrm>
            <a:off x="1249560" y="4174200"/>
            <a:ext cx="3014640" cy="225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77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set>
                                    <p:anim to="(#ppt_x)" calcmode="lin" valueType="num">
                                      <p:cBhvr additive="repl">
                                        <p:cTn id="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set>
                                    <p:anim to="(#ppt_y)" calcmode="lin" valueType="num">
                                      <p:cBhvr additive="repl">
                                        <p:cTn id="1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7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324000" y="27000"/>
            <a:ext cx="8488080" cy="93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6FF"/>
                </a:solidFill>
                <a:latin typeface="Calibri"/>
                <a:ea typeface="DejaVu Sans"/>
              </a:rPr>
              <a:t>Исполнение муниципальных программ за </a:t>
            </a:r>
            <a:r>
              <a:rPr lang="ru-RU" sz="2800" b="1" strike="noStrike" spc="-1" dirty="0" smtClean="0">
                <a:solidFill>
                  <a:srgbClr val="0066FF"/>
                </a:solidFill>
                <a:latin typeface="Calibri"/>
                <a:ea typeface="DejaVu Sans"/>
              </a:rPr>
              <a:t>2024г</a:t>
            </a:r>
            <a:r>
              <a:rPr lang="ru-RU" sz="2800" b="1" strike="noStrike" spc="-1" dirty="0">
                <a:solidFill>
                  <a:srgbClr val="0066FF"/>
                </a:solidFill>
                <a:latin typeface="Calibri"/>
                <a:ea typeface="DejaVu Sans"/>
              </a:rPr>
              <a:t>. (тыс. руб.) </a:t>
            </a: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642" name="Table 2"/>
          <p:cNvGraphicFramePr/>
          <p:nvPr>
            <p:extLst>
              <p:ext uri="{D42A27DB-BD31-4B8C-83A1-F6EECF244321}">
                <p14:modId xmlns:p14="http://schemas.microsoft.com/office/powerpoint/2010/main" val="525149214"/>
              </p:ext>
            </p:extLst>
          </p:nvPr>
        </p:nvGraphicFramePr>
        <p:xfrm>
          <a:off x="179640" y="965520"/>
          <a:ext cx="8964360" cy="5256656"/>
        </p:xfrm>
        <a:graphic>
          <a:graphicData uri="http://schemas.openxmlformats.org/drawingml/2006/table">
            <a:tbl>
              <a:tblPr/>
              <a:tblGrid>
                <a:gridCol w="5545080"/>
                <a:gridCol w="1166760"/>
                <a:gridCol w="1428480"/>
                <a:gridCol w="824040"/>
              </a:tblGrid>
              <a:tr h="639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расхода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Утверждено (тыс.рублей)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Факт (тыс.рублей)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Процент испол-нения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28 728,1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28 643,7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99,7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управления"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8 173,0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8 128,0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99,4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</a:tr>
              <a:tr h="594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архитектуры, градостроительства и имущественных отношений"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208,8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208,3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99,8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безопасности и жизнедеятельности населения 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60,2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60,1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99,8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«Энергосбережение и повышение энергетической эффективности"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1 154,1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1 117,5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96,8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транспортной инфраструктуры"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5 791,4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5 791,1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100,0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«Благоустройство»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680,4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680,3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100,0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жилищно-коммунального хозяйства"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539,6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537,8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99,7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и молодежной политики"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12 120,8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12 120,7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100,0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roup 1"/>
          <p:cNvGrpSpPr/>
          <p:nvPr/>
        </p:nvGrpSpPr>
        <p:grpSpPr>
          <a:xfrm>
            <a:off x="830520" y="1357200"/>
            <a:ext cx="7932240" cy="4658760"/>
            <a:chOff x="830520" y="1357200"/>
            <a:chExt cx="7932240" cy="4658760"/>
          </a:xfrm>
        </p:grpSpPr>
        <p:grpSp>
          <p:nvGrpSpPr>
            <p:cNvPr id="646" name="Group 2"/>
            <p:cNvGrpSpPr/>
            <p:nvPr/>
          </p:nvGrpSpPr>
          <p:grpSpPr>
            <a:xfrm>
              <a:off x="3964680" y="5025600"/>
              <a:ext cx="1401480" cy="990360"/>
              <a:chOff x="3964680" y="5025600"/>
              <a:chExt cx="1401480" cy="990360"/>
            </a:xfrm>
          </p:grpSpPr>
          <p:pic>
            <p:nvPicPr>
              <p:cNvPr id="647" name="Picture 4"/>
              <p:cNvPicPr/>
              <p:nvPr/>
            </p:nvPicPr>
            <p:blipFill>
              <a:blip r:embed="rId2"/>
              <a:stretch/>
            </p:blipFill>
            <p:spPr>
              <a:xfrm>
                <a:off x="3964680" y="5025600"/>
                <a:ext cx="1401480" cy="99036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48" name="CustomShape 3"/>
              <p:cNvSpPr/>
              <p:nvPr/>
            </p:nvSpPr>
            <p:spPr>
              <a:xfrm rot="417000">
                <a:off x="4325040" y="5487840"/>
                <a:ext cx="630000" cy="42984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49" name="Group 4"/>
            <p:cNvGrpSpPr/>
            <p:nvPr/>
          </p:nvGrpSpPr>
          <p:grpSpPr>
            <a:xfrm>
              <a:off x="830520" y="3813120"/>
              <a:ext cx="7839360" cy="2163960"/>
              <a:chOff x="830520" y="3813120"/>
              <a:chExt cx="7839360" cy="2163960"/>
            </a:xfrm>
          </p:grpSpPr>
          <p:pic>
            <p:nvPicPr>
              <p:cNvPr id="650" name="Picture 7"/>
              <p:cNvPicPr/>
              <p:nvPr/>
            </p:nvPicPr>
            <p:blipFill>
              <a:blip r:embed="rId3"/>
              <a:stretch/>
            </p:blipFill>
            <p:spPr>
              <a:xfrm rot="21054000">
                <a:off x="856080" y="4422600"/>
                <a:ext cx="7787880" cy="9442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51" name="CustomShape 5"/>
              <p:cNvSpPr/>
              <p:nvPr/>
            </p:nvSpPr>
            <p:spPr>
              <a:xfrm rot="657000">
                <a:off x="932400" y="4680360"/>
                <a:ext cx="7652880" cy="36000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2" name="Group 6"/>
            <p:cNvGrpSpPr/>
            <p:nvPr/>
          </p:nvGrpSpPr>
          <p:grpSpPr>
            <a:xfrm>
              <a:off x="5438880" y="4009680"/>
              <a:ext cx="3163680" cy="1276920"/>
              <a:chOff x="5438880" y="4009680"/>
              <a:chExt cx="3163680" cy="1276920"/>
            </a:xfrm>
          </p:grpSpPr>
          <p:pic>
            <p:nvPicPr>
              <p:cNvPr id="653" name="Picture 10"/>
              <p:cNvPicPr/>
              <p:nvPr/>
            </p:nvPicPr>
            <p:blipFill>
              <a:blip r:embed="rId4"/>
              <a:stretch/>
            </p:blipFill>
            <p:spPr>
              <a:xfrm>
                <a:off x="5438880" y="4179960"/>
                <a:ext cx="3163680" cy="100296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54" name="CustomShape 7"/>
              <p:cNvSpPr/>
              <p:nvPr/>
            </p:nvSpPr>
            <p:spPr>
              <a:xfrm rot="657000">
                <a:off x="5510880" y="4290840"/>
                <a:ext cx="3031920" cy="7138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5" name="Group 8"/>
            <p:cNvGrpSpPr/>
            <p:nvPr/>
          </p:nvGrpSpPr>
          <p:grpSpPr>
            <a:xfrm>
              <a:off x="6082920" y="2881800"/>
              <a:ext cx="2679840" cy="2360160"/>
              <a:chOff x="6082920" y="2881800"/>
              <a:chExt cx="2679840" cy="2360160"/>
            </a:xfrm>
          </p:grpSpPr>
          <p:pic>
            <p:nvPicPr>
              <p:cNvPr id="656" name="Picture 13"/>
              <p:cNvPicPr/>
              <p:nvPr/>
            </p:nvPicPr>
            <p:blipFill>
              <a:blip r:embed="rId5"/>
              <a:stretch/>
            </p:blipFill>
            <p:spPr>
              <a:xfrm rot="21288000">
                <a:off x="6175080" y="2993400"/>
                <a:ext cx="2530080" cy="138240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57" name="CustomShape 9"/>
              <p:cNvSpPr/>
              <p:nvPr/>
            </p:nvSpPr>
            <p:spPr>
              <a:xfrm rot="657000">
                <a:off x="6169320" y="3887280"/>
                <a:ext cx="2371320" cy="113940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8" name="Group 10"/>
            <p:cNvGrpSpPr/>
            <p:nvPr/>
          </p:nvGrpSpPr>
          <p:grpSpPr>
            <a:xfrm>
              <a:off x="6162120" y="1357200"/>
              <a:ext cx="2585880" cy="1635840"/>
              <a:chOff x="6162120" y="1357200"/>
              <a:chExt cx="2585880" cy="1635840"/>
            </a:xfrm>
          </p:grpSpPr>
          <p:pic>
            <p:nvPicPr>
              <p:cNvPr id="659" name="Picture 16"/>
              <p:cNvPicPr/>
              <p:nvPr/>
            </p:nvPicPr>
            <p:blipFill>
              <a:blip r:embed="rId6"/>
              <a:stretch/>
            </p:blipFill>
            <p:spPr>
              <a:xfrm rot="21432600">
                <a:off x="6192720" y="1598760"/>
                <a:ext cx="2523960" cy="133344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60" name="CustomShape 11"/>
              <p:cNvSpPr/>
              <p:nvPr/>
            </p:nvSpPr>
            <p:spPr>
              <a:xfrm>
                <a:off x="6357960" y="1357200"/>
                <a:ext cx="2354040" cy="15382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r>
                  <a:rPr lang="ru-RU" sz="2500" b="1" strike="noStrike" spc="-1" dirty="0" smtClean="0">
                    <a:solidFill>
                      <a:srgbClr val="000000"/>
                    </a:solidFill>
                    <a:latin typeface="Arial"/>
                    <a:ea typeface="DejaVu Sans"/>
                  </a:rPr>
                  <a:t>0,0</a:t>
                </a:r>
                <a:endParaRPr lang="ru-RU" sz="2500" b="0" strike="noStrike" spc="-1" dirty="0">
                  <a:latin typeface="Arial"/>
                </a:endParaRPr>
              </a:p>
            </p:txBody>
          </p:sp>
        </p:grpSp>
        <p:grpSp>
          <p:nvGrpSpPr>
            <p:cNvPr id="661" name="Group 12"/>
            <p:cNvGrpSpPr/>
            <p:nvPr/>
          </p:nvGrpSpPr>
          <p:grpSpPr>
            <a:xfrm>
              <a:off x="1279080" y="3135600"/>
              <a:ext cx="2680200" cy="1822320"/>
              <a:chOff x="1279080" y="3135600"/>
              <a:chExt cx="2680200" cy="1822320"/>
            </a:xfrm>
          </p:grpSpPr>
          <p:pic>
            <p:nvPicPr>
              <p:cNvPr id="662" name="Picture 19"/>
              <p:cNvPicPr/>
              <p:nvPr/>
            </p:nvPicPr>
            <p:blipFill>
              <a:blip r:embed="rId7"/>
              <a:stretch/>
            </p:blipFill>
            <p:spPr>
              <a:xfrm rot="21057600">
                <a:off x="1374840" y="3355200"/>
                <a:ext cx="2488680" cy="14158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63" name="CustomShape 13"/>
              <p:cNvSpPr/>
              <p:nvPr/>
            </p:nvSpPr>
            <p:spPr>
              <a:xfrm>
                <a:off x="1395720" y="3135600"/>
                <a:ext cx="2317320" cy="109152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r>
                  <a:rPr lang="ru-RU" sz="2500" b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0</a:t>
                </a:r>
                <a:endParaRPr lang="ru-RU" sz="2500" b="0" strike="noStrike" spc="-1">
                  <a:latin typeface="Arial"/>
                </a:endParaRPr>
              </a:p>
            </p:txBody>
          </p:sp>
        </p:grpSp>
        <p:grpSp>
          <p:nvGrpSpPr>
            <p:cNvPr id="664" name="Group 14"/>
            <p:cNvGrpSpPr/>
            <p:nvPr/>
          </p:nvGrpSpPr>
          <p:grpSpPr>
            <a:xfrm>
              <a:off x="1266840" y="1386000"/>
              <a:ext cx="2761200" cy="2176200"/>
              <a:chOff x="1266840" y="1386000"/>
              <a:chExt cx="2761200" cy="2176200"/>
            </a:xfrm>
          </p:grpSpPr>
          <p:pic>
            <p:nvPicPr>
              <p:cNvPr id="665" name="Picture 22"/>
              <p:cNvPicPr/>
              <p:nvPr/>
            </p:nvPicPr>
            <p:blipFill>
              <a:blip r:embed="rId8"/>
              <a:stretch/>
            </p:blipFill>
            <p:spPr>
              <a:xfrm rot="20777400">
                <a:off x="1426680" y="1651680"/>
                <a:ext cx="2441160" cy="16444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66" name="CustomShape 15"/>
              <p:cNvSpPr/>
              <p:nvPr/>
            </p:nvSpPr>
            <p:spPr>
              <a:xfrm>
                <a:off x="1429200" y="1533240"/>
                <a:ext cx="2288880" cy="148140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r>
                  <a:rPr lang="ru-RU" sz="2500" b="1" strike="noStrike" spc="-1" dirty="0" smtClean="0">
                    <a:solidFill>
                      <a:srgbClr val="000000"/>
                    </a:solidFill>
                    <a:latin typeface="Arial"/>
                    <a:ea typeface="DejaVu Sans"/>
                  </a:rPr>
                  <a:t>0,0</a:t>
                </a:r>
                <a:endParaRPr lang="ru-RU" sz="2400" b="0" strike="noStrike" spc="-1" dirty="0">
                  <a:latin typeface="Arial"/>
                </a:endParaRPr>
              </a:p>
            </p:txBody>
          </p:sp>
        </p:grpSp>
      </p:grpSp>
      <p:sp>
        <p:nvSpPr>
          <p:cNvPr id="667" name="CustomShape 16"/>
          <p:cNvSpPr/>
          <p:nvPr/>
        </p:nvSpPr>
        <p:spPr>
          <a:xfrm>
            <a:off x="3857760" y="1785960"/>
            <a:ext cx="2223720" cy="90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Кредиты от коммерческих банков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68" name="CustomShape 17"/>
          <p:cNvSpPr/>
          <p:nvPr/>
        </p:nvSpPr>
        <p:spPr>
          <a:xfrm>
            <a:off x="3714840" y="3143160"/>
            <a:ext cx="2447640" cy="90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Кредит из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бюджета Слободского района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669" name="CustomShape 18"/>
          <p:cNvSpPr/>
          <p:nvPr/>
        </p:nvSpPr>
        <p:spPr>
          <a:xfrm>
            <a:off x="3355920" y="2833560"/>
            <a:ext cx="2876040" cy="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9"/>
          <p:cNvSpPr/>
          <p:nvPr/>
        </p:nvSpPr>
        <p:spPr>
          <a:xfrm>
            <a:off x="3203640" y="4076640"/>
            <a:ext cx="2835000" cy="19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20"/>
          <p:cNvSpPr/>
          <p:nvPr/>
        </p:nvSpPr>
        <p:spPr>
          <a:xfrm>
            <a:off x="1403280" y="981000"/>
            <a:ext cx="1493640" cy="52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0,00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672" name="CustomShape 21"/>
          <p:cNvSpPr/>
          <p:nvPr/>
        </p:nvSpPr>
        <p:spPr>
          <a:xfrm>
            <a:off x="7000920" y="1071720"/>
            <a:ext cx="1071360" cy="42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0,00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673" name="CustomShape 22"/>
          <p:cNvSpPr/>
          <p:nvPr/>
        </p:nvSpPr>
        <p:spPr>
          <a:xfrm>
            <a:off x="900000" y="5759280"/>
            <a:ext cx="2120400" cy="41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01.01.2024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674" name="CustomShape 23"/>
          <p:cNvSpPr/>
          <p:nvPr/>
        </p:nvSpPr>
        <p:spPr>
          <a:xfrm>
            <a:off x="6168960" y="5759280"/>
            <a:ext cx="2118960" cy="41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01.01.2025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675" name="CustomShape 24"/>
          <p:cNvSpPr/>
          <p:nvPr/>
        </p:nvSpPr>
        <p:spPr>
          <a:xfrm>
            <a:off x="755640" y="142920"/>
            <a:ext cx="816588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6FF"/>
                </a:solidFill>
                <a:latin typeface="Arial"/>
                <a:ea typeface="DejaVu Sans"/>
              </a:rPr>
              <a:t>Структура муниципального долга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66FF"/>
                </a:solidFill>
                <a:latin typeface="Arial"/>
                <a:ea typeface="DejaVu Sans"/>
              </a:rPr>
              <a:t>Стуловского сельского поселения (</a:t>
            </a:r>
            <a:r>
              <a:rPr lang="ru-RU" sz="2800" b="1" strike="noStrike" spc="-1" dirty="0" err="1" smtClean="0">
                <a:solidFill>
                  <a:srgbClr val="0066FF"/>
                </a:solidFill>
                <a:latin typeface="Arial"/>
                <a:ea typeface="DejaVu Sans"/>
              </a:rPr>
              <a:t>тыс.руб</a:t>
            </a:r>
            <a:r>
              <a:rPr lang="ru-RU" sz="2800" b="1" strike="noStrike" spc="-1" dirty="0" smtClean="0">
                <a:solidFill>
                  <a:srgbClr val="0066FF"/>
                </a:solidFill>
                <a:latin typeface="Arial"/>
                <a:ea typeface="DejaVu Sans"/>
              </a:rPr>
              <a:t>)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676" name="CustomShape 25"/>
          <p:cNvSpPr/>
          <p:nvPr/>
        </p:nvSpPr>
        <p:spPr>
          <a:xfrm>
            <a:off x="468360" y="6308640"/>
            <a:ext cx="812772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на уплату % по кредитам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0,4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тыс.руб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677" name="Picture 43"/>
          <p:cNvPicPr/>
          <p:nvPr/>
        </p:nvPicPr>
        <p:blipFill>
          <a:blip r:embed="rId9"/>
          <a:stretch/>
        </p:blipFill>
        <p:spPr>
          <a:xfrm>
            <a:off x="8286840" y="5929200"/>
            <a:ext cx="703080" cy="701280"/>
          </a:xfrm>
          <a:prstGeom prst="rect">
            <a:avLst/>
          </a:prstGeom>
          <a:ln w="9360">
            <a:noFill/>
          </a:ln>
        </p:spPr>
      </p:pic>
      <p:sp>
        <p:nvSpPr>
          <p:cNvPr id="678" name="CustomShape 26"/>
          <p:cNvSpPr/>
          <p:nvPr/>
        </p:nvSpPr>
        <p:spPr>
          <a:xfrm>
            <a:off x="7072200" y="3643200"/>
            <a:ext cx="7441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9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1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50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3600"/>
            <a:ext cx="7498816" cy="113917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ИТОГИ</a:t>
            </a:r>
            <a:endParaRPr lang="ru-RU" sz="3200" b="1" dirty="0">
              <a:ln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331640" y="1556792"/>
            <a:ext cx="8229240" cy="3977280"/>
          </a:xfrm>
        </p:spPr>
        <p:txBody>
          <a:bodyPr/>
          <a:lstStyle/>
          <a:p>
            <a:r>
              <a:rPr lang="ru-RU" dirty="0"/>
              <a:t>В качестве положительных </a:t>
            </a:r>
            <a:r>
              <a:rPr lang="ru-RU" b="1" dirty="0"/>
              <a:t>результатов мы отмечаем</a:t>
            </a:r>
            <a:r>
              <a:rPr lang="ru-RU" dirty="0"/>
              <a:t>:</a:t>
            </a:r>
          </a:p>
          <a:p>
            <a:pPr lvl="0"/>
            <a:r>
              <a:rPr lang="ru-RU" b="1" dirty="0"/>
              <a:t>Своевременность расчетов бюджета по выплате заработной платы;</a:t>
            </a:r>
            <a:endParaRPr lang="ru-RU" dirty="0"/>
          </a:p>
          <a:p>
            <a:pPr lvl="0"/>
            <a:r>
              <a:rPr lang="ru-RU" b="1" dirty="0"/>
              <a:t>Обеспечено </a:t>
            </a:r>
            <a:r>
              <a:rPr lang="ru-RU" b="1" dirty="0" err="1"/>
              <a:t>софинансирование</a:t>
            </a:r>
            <a:r>
              <a:rPr lang="ru-RU" b="1" dirty="0"/>
              <a:t> в рамках областных целевых программ;</a:t>
            </a:r>
            <a:endParaRPr lang="ru-RU" dirty="0"/>
          </a:p>
          <a:p>
            <a:pPr lvl="0"/>
            <a:r>
              <a:rPr lang="ru-RU" b="1" dirty="0"/>
              <a:t>Увеличение поступлений налоговых доходов на </a:t>
            </a:r>
            <a:r>
              <a:rPr lang="ru-RU" b="1" dirty="0" smtClean="0"/>
              <a:t>353,7 </a:t>
            </a:r>
            <a:r>
              <a:rPr lang="ru-RU" b="1" dirty="0" err="1"/>
              <a:t>тыс.рублей</a:t>
            </a:r>
            <a:r>
              <a:rPr lang="ru-RU" b="1" dirty="0"/>
              <a:t> к факту </a:t>
            </a:r>
            <a:r>
              <a:rPr lang="ru-RU" b="1" dirty="0" smtClean="0"/>
              <a:t>2023 </a:t>
            </a:r>
            <a:r>
              <a:rPr lang="ru-RU" b="1" dirty="0"/>
              <a:t>года;</a:t>
            </a:r>
            <a:endParaRPr lang="ru-RU" dirty="0"/>
          </a:p>
          <a:p>
            <a:pPr lvl="0"/>
            <a:r>
              <a:rPr lang="ru-RU" b="1" dirty="0"/>
              <a:t>Отсутствие просроченной кредиторской задолженности на конец года;</a:t>
            </a:r>
            <a:endParaRPr lang="ru-RU" dirty="0"/>
          </a:p>
          <a:p>
            <a:pPr lvl="0"/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b="1" dirty="0"/>
              <a:t>Все эти достижения были бы невозможны без налогоплательщиков- предпринимателей, предприятий, организаций и жителей Стуловского сельского поселения, а также без активной работы администрации поселения и сотрудничества с администрацией Слободского района.</a:t>
            </a:r>
            <a:endParaRPr lang="ru-RU" dirty="0"/>
          </a:p>
          <a:p>
            <a:r>
              <a:rPr lang="ru-RU" b="1" dirty="0"/>
              <a:t>За это всем большое спасибо.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53176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87624" y="1700808"/>
            <a:ext cx="7776864" cy="3905272"/>
          </a:xfrm>
        </p:spPr>
        <p:txBody>
          <a:bodyPr/>
          <a:lstStyle/>
          <a:p>
            <a:r>
              <a:rPr lang="ru-RU" b="1" dirty="0" smtClean="0">
                <a:effectLst/>
              </a:rPr>
              <a:t>Завершая свое выступление, </a:t>
            </a:r>
            <a:r>
              <a:rPr lang="ru-RU" dirty="0" smtClean="0">
                <a:effectLst/>
              </a:rPr>
              <a:t>подчеркну, что в </a:t>
            </a:r>
            <a:r>
              <a:rPr lang="ru-RU" dirty="0" smtClean="0">
                <a:effectLst/>
              </a:rPr>
              <a:t>2025 </a:t>
            </a:r>
            <a:r>
              <a:rPr lang="ru-RU" dirty="0" smtClean="0">
                <a:effectLst/>
              </a:rPr>
              <a:t>году нам необходимо обеспечить качественное исполнение бюджета, усилить работу по сбору доходов, максимально сократить задолженность по налогам, наиболее рационально и эффективно использовать средства расходной части.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Учитывая итоги исполнения  бюджета поселения  за </a:t>
            </a:r>
            <a:r>
              <a:rPr lang="ru-RU" b="1" dirty="0" smtClean="0"/>
              <a:t>2024 </a:t>
            </a:r>
            <a:r>
              <a:rPr lang="ru-RU" b="1" dirty="0"/>
              <a:t>год в соответствии со  статьей </a:t>
            </a:r>
            <a:r>
              <a:rPr lang="ru-RU" b="1" dirty="0" smtClean="0"/>
              <a:t>12 </a:t>
            </a:r>
            <a:r>
              <a:rPr lang="ru-RU" b="1" dirty="0"/>
              <a:t>Положения о бюджетном процессе в Стуловском сельском поселении предлагаю утвердить отчет об исполнении бюджета Стуловского сельского поселения за </a:t>
            </a:r>
            <a:r>
              <a:rPr lang="ru-RU" b="1" dirty="0" smtClean="0"/>
              <a:t>2024 </a:t>
            </a:r>
            <a:r>
              <a:rPr lang="ru-RU" b="1" dirty="0"/>
              <a:t>год в представленных параметрах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8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539640" y="404640"/>
            <a:ext cx="8543160" cy="255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00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1187624" y="3357000"/>
            <a:ext cx="3672408" cy="1008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Официальный сайт: </a:t>
            </a:r>
            <a:r>
              <a:rPr lang="en-US" b="1" spc="-1" dirty="0" smtClean="0">
                <a:solidFill>
                  <a:srgbClr val="C00000"/>
                </a:solidFill>
                <a:latin typeface="Times New Roman"/>
              </a:rPr>
              <a:t>stulovskoe-r43.gosweb.gosuslugi.ru</a:t>
            </a:r>
            <a:endParaRPr lang="ru-RU" b="1" spc="-1" dirty="0" smtClean="0">
              <a:solidFill>
                <a:srgbClr val="C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E-</a:t>
            </a:r>
            <a:r>
              <a:rPr lang="ru-RU" sz="1800" b="1" strike="noStrike" spc="-1" dirty="0" err="1" smtClean="0">
                <a:solidFill>
                  <a:srgbClr val="C00000"/>
                </a:solidFill>
                <a:latin typeface="Times New Roman"/>
                <a:ea typeface="DejaVu Sans"/>
              </a:rPr>
              <a:t>mail</a:t>
            </a:r>
            <a:r>
              <a:rPr lang="ru-RU" sz="1800" b="1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: </a:t>
            </a:r>
            <a:r>
              <a:rPr lang="en-US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maxim</a:t>
            </a:r>
            <a:r>
              <a:rPr lang="ru-RU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r>
              <a:rPr lang="en-US" sz="1800" b="1" strike="noStrike" spc="-1" dirty="0" err="1" smtClean="0">
                <a:solidFill>
                  <a:srgbClr val="C00000"/>
                </a:solidFill>
                <a:latin typeface="Times New Roman"/>
                <a:ea typeface="DejaVu Sans"/>
              </a:rPr>
              <a:t>ru</a:t>
            </a:r>
            <a:r>
              <a:rPr lang="ru-RU" b="1" spc="-1" dirty="0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r>
              <a:rPr lang="en-US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07@mail</a:t>
            </a:r>
            <a:r>
              <a:rPr lang="ru-RU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r>
              <a:rPr lang="ru-RU" sz="1800" b="1" strike="noStrike" spc="-1" dirty="0" err="1" smtClean="0">
                <a:solidFill>
                  <a:srgbClr val="C00000"/>
                </a:solidFill>
                <a:latin typeface="Times New Roman"/>
                <a:ea typeface="DejaVu Sans"/>
              </a:rPr>
              <a:t>ru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1441440" y="2205000"/>
            <a:ext cx="71622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C0654C"/>
                </a:solidFill>
                <a:latin typeface="Times New Roman"/>
                <a:ea typeface="DejaVu Sans"/>
              </a:rPr>
              <a:t>Контактная </a:t>
            </a:r>
            <a:r>
              <a:rPr lang="ru-RU" sz="1800" b="1" i="1" strike="noStrike" spc="-1" dirty="0" err="1">
                <a:solidFill>
                  <a:srgbClr val="C0654C"/>
                </a:solidFill>
                <a:latin typeface="Times New Roman"/>
                <a:ea typeface="DejaVu Sans"/>
              </a:rPr>
              <a:t>информация:Кировская</a:t>
            </a:r>
            <a:r>
              <a:rPr lang="ru-RU" sz="1800" b="1" i="1" strike="noStrike" spc="-1" dirty="0">
                <a:solidFill>
                  <a:srgbClr val="C0654C"/>
                </a:solidFill>
                <a:latin typeface="Times New Roman"/>
                <a:ea typeface="DejaVu Sans"/>
              </a:rPr>
              <a:t> обл., </a:t>
            </a:r>
            <a:r>
              <a:rPr lang="ru-RU" sz="1800" b="1" i="1" strike="noStrike" spc="-1" dirty="0" smtClean="0">
                <a:solidFill>
                  <a:srgbClr val="C0654C"/>
                </a:solidFill>
                <a:latin typeface="Times New Roman"/>
                <a:ea typeface="DejaVu Sans"/>
              </a:rPr>
              <a:t>Слободской р-н, </a:t>
            </a:r>
            <a:r>
              <a:rPr lang="ru-RU" sz="1800" b="1" i="1" strike="noStrike" spc="-1" dirty="0" err="1" smtClean="0">
                <a:solidFill>
                  <a:srgbClr val="C0654C"/>
                </a:solidFill>
                <a:latin typeface="Times New Roman"/>
                <a:ea typeface="DejaVu Sans"/>
              </a:rPr>
              <a:t>д.Стулово</a:t>
            </a:r>
            <a:r>
              <a:rPr lang="ru-RU" sz="1800" b="1" i="1" strike="noStrike" spc="-1" dirty="0" smtClean="0">
                <a:solidFill>
                  <a:srgbClr val="C0654C"/>
                </a:solidFill>
                <a:latin typeface="Times New Roman"/>
                <a:ea typeface="DejaVu Sans"/>
              </a:rPr>
              <a:t>,  </a:t>
            </a:r>
            <a:r>
              <a:rPr lang="ru-RU" sz="1800" b="1" i="1" strike="noStrike" spc="-1" dirty="0" err="1" smtClean="0">
                <a:solidFill>
                  <a:srgbClr val="C0654C"/>
                </a:solidFill>
                <a:latin typeface="Times New Roman"/>
                <a:ea typeface="DejaVu Sans"/>
              </a:rPr>
              <a:t>ул.Трактовая</a:t>
            </a:r>
            <a:r>
              <a:rPr lang="ru-RU" sz="1800" b="1" i="1" strike="noStrike" spc="-1" dirty="0" smtClean="0">
                <a:solidFill>
                  <a:srgbClr val="C0654C"/>
                </a:solidFill>
                <a:latin typeface="Times New Roman"/>
                <a:ea typeface="DejaVu Sans"/>
              </a:rPr>
              <a:t>, д.56</a:t>
            </a:r>
            <a:r>
              <a:rPr lang="ru-RU" sz="1800" b="1" i="1" strike="noStrike" spc="-1" dirty="0">
                <a:solidFill>
                  <a:srgbClr val="C0654C"/>
                </a:solidFill>
                <a:latin typeface="Times New Roman"/>
                <a:ea typeface="DejaVu Sans"/>
              </a:rPr>
              <a:t>, тел. (83362) </a:t>
            </a:r>
            <a:r>
              <a:rPr lang="ru-RU" sz="1800" b="1" i="1" strike="noStrike" spc="-1" dirty="0" smtClean="0">
                <a:solidFill>
                  <a:srgbClr val="C0654C"/>
                </a:solidFill>
                <a:latin typeface="Times New Roman"/>
                <a:ea typeface="DejaVu Sans"/>
              </a:rPr>
              <a:t>3-38-04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85" name="CustomShape 4"/>
          <p:cNvSpPr/>
          <p:nvPr/>
        </p:nvSpPr>
        <p:spPr>
          <a:xfrm>
            <a:off x="1475640" y="548640"/>
            <a:ext cx="727200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AAE76"/>
                </a:solidFill>
                <a:latin typeface="Cambria"/>
                <a:ea typeface="Cambria"/>
              </a:rPr>
              <a:t>Материалы подготовлены </a:t>
            </a:r>
            <a:r>
              <a:rPr lang="ru-RU" sz="2800" b="1" strike="noStrike" spc="-1" dirty="0" smtClean="0">
                <a:solidFill>
                  <a:srgbClr val="FAAE76"/>
                </a:solidFill>
                <a:latin typeface="Cambria"/>
                <a:ea typeface="Cambria"/>
              </a:rPr>
              <a:t>администрацией Стуловского сельского поселения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686" name="Picture 3"/>
          <p:cNvPicPr/>
          <p:nvPr/>
        </p:nvPicPr>
        <p:blipFill>
          <a:blip r:embed="rId2"/>
          <a:stretch/>
        </p:blipFill>
        <p:spPr>
          <a:xfrm>
            <a:off x="4811221" y="3558471"/>
            <a:ext cx="3792420" cy="2462818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21" y="3558471"/>
            <a:ext cx="4168612" cy="26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274400" y="191880"/>
            <a:ext cx="7221240" cy="4557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10D0C"/>
                </a:solidFill>
                <a:latin typeface="Monotype Corsiva"/>
                <a:ea typeface="DejaVu Sans"/>
              </a:rPr>
              <a:t>ЧТО   ТАКОЕ    ИСПОЛНЕНИЕ       БЮДЖЕТА?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16094" y="908640"/>
            <a:ext cx="8739720" cy="91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ИСПОЛНЕНИЕ БЮДЖЕТА</a:t>
            </a:r>
            <a:r>
              <a:rPr lang="ru-RU" sz="1800" b="1" strike="noStrike" spc="-1" dirty="0">
                <a:solidFill>
                  <a:srgbClr val="000000"/>
                </a:solidFill>
                <a:latin typeface="Segoe Script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18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это этап бюджетного процесса, который начинается с момента принятия решения о бюджете  представительным органом  муниципального образования и продолжается в течение финансового года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0" y="2410920"/>
            <a:ext cx="4463280" cy="139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</a:pPr>
            <a:r>
              <a:rPr lang="ru-RU" sz="16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по доходам 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4653000" y="2373480"/>
            <a:ext cx="4392000" cy="1398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по расходам 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3209760" y="1844640"/>
            <a:ext cx="270612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Sylfae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158466"/>
                </a:solidFill>
                <a:latin typeface="Sylfaen"/>
                <a:ea typeface="DejaVu Sans"/>
              </a:rPr>
              <a:t>исполнение</a:t>
            </a:r>
            <a:r>
              <a:rPr lang="ru-RU" sz="2000" b="1" strike="noStrike" spc="-1">
                <a:solidFill>
                  <a:srgbClr val="FF0000"/>
                </a:solidFill>
                <a:latin typeface="Sylfae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158466"/>
                </a:solidFill>
                <a:latin typeface="Sylfaen"/>
                <a:ea typeface="DejaVu Sans"/>
              </a:rPr>
              <a:t>бюджета</a:t>
            </a:r>
            <a:r>
              <a:rPr lang="ru-RU" sz="2000" b="1" strike="noStrike" spc="-1">
                <a:solidFill>
                  <a:srgbClr val="FF0000"/>
                </a:solidFill>
                <a:latin typeface="Sylfaen"/>
                <a:ea typeface="DejaVu Sans"/>
              </a:rPr>
              <a:t>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 flipH="1">
            <a:off x="2893320" y="2149560"/>
            <a:ext cx="358200" cy="28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33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7"/>
          <p:cNvSpPr/>
          <p:nvPr/>
        </p:nvSpPr>
        <p:spPr>
          <a:xfrm>
            <a:off x="6002640" y="2124360"/>
            <a:ext cx="285120" cy="28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6"/>
          <p:cNvPicPr/>
          <p:nvPr/>
        </p:nvPicPr>
        <p:blipFill>
          <a:blip r:embed="rId2"/>
          <a:stretch/>
        </p:blipFill>
        <p:spPr>
          <a:xfrm>
            <a:off x="-291600" y="4248000"/>
            <a:ext cx="4355640" cy="2956680"/>
          </a:xfrm>
          <a:prstGeom prst="rect">
            <a:avLst/>
          </a:prstGeom>
          <a:ln w="9360">
            <a:noFill/>
          </a:ln>
        </p:spPr>
      </p:pic>
      <p:pic>
        <p:nvPicPr>
          <p:cNvPr id="196" name="Picture 6"/>
          <p:cNvPicPr/>
          <p:nvPr/>
        </p:nvPicPr>
        <p:blipFill>
          <a:blip r:embed="rId2"/>
          <a:stretch/>
        </p:blipFill>
        <p:spPr>
          <a:xfrm>
            <a:off x="5364000" y="4243320"/>
            <a:ext cx="4395240" cy="2956680"/>
          </a:xfrm>
          <a:prstGeom prst="rect">
            <a:avLst/>
          </a:prstGeom>
          <a:ln w="9360">
            <a:noFill/>
          </a:ln>
        </p:spPr>
      </p:pic>
      <p:pic>
        <p:nvPicPr>
          <p:cNvPr id="197" name="Picture 2"/>
          <p:cNvPicPr/>
          <p:nvPr/>
        </p:nvPicPr>
        <p:blipFill>
          <a:blip r:embed="rId3"/>
          <a:stretch/>
        </p:blipFill>
        <p:spPr>
          <a:xfrm>
            <a:off x="3348000" y="4941720"/>
            <a:ext cx="2807640" cy="1824840"/>
          </a:xfrm>
          <a:prstGeom prst="rect">
            <a:avLst/>
          </a:prstGeom>
          <a:ln w="9360">
            <a:noFill/>
          </a:ln>
        </p:spPr>
      </p:pic>
      <p:sp>
        <p:nvSpPr>
          <p:cNvPr id="198" name="CustomShape 8"/>
          <p:cNvSpPr/>
          <p:nvPr/>
        </p:nvSpPr>
        <p:spPr>
          <a:xfrm>
            <a:off x="-792000" y="3600000"/>
            <a:ext cx="957996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Monotype Corsiva"/>
                <a:ea typeface="Microsoft YaHei"/>
              </a:rPr>
              <a:t>Бюджет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Monotype Corsiva"/>
                <a:ea typeface="DejaVu Sans"/>
              </a:rPr>
              <a:t>Сту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Monotype Corsiva"/>
                <a:ea typeface="DejaVu Sans"/>
              </a:rPr>
              <a:t>ловского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Monotype Corsiva"/>
                <a:ea typeface="DejaVu Sans"/>
              </a:rPr>
              <a:t> сельского поселения </a:t>
            </a:r>
            <a:r>
              <a:rPr lang="ru-RU" sz="20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Monotype Corsiva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год </a:t>
            </a:r>
            <a:r>
              <a:rPr lang="ru-RU" sz="2000" b="1" strike="noStrike" spc="-1" dirty="0">
                <a:solidFill>
                  <a:srgbClr val="000000"/>
                </a:solidFill>
                <a:latin typeface="Segoe Script"/>
                <a:ea typeface="DejaVu Sans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151200" y="3910680"/>
            <a:ext cx="863676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утвержден решением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Стуловской сельской Думы  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19.12.2023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№24/93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«Об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утверждении бюджета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муниципального образования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Times New Roman"/>
                <a:ea typeface="Microsoft YaHei"/>
              </a:rPr>
              <a:t>Стуловское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 сельское поселение Слободского района Кировской области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2024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год и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плановый период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2025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и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2026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годов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00" name="CustomShape 10"/>
          <p:cNvSpPr/>
          <p:nvPr/>
        </p:nvSpPr>
        <p:spPr>
          <a:xfrm>
            <a:off x="669600" y="4896000"/>
            <a:ext cx="2282040" cy="1582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Публичные слушания по проекту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бюджета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проведены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15 декабря 2023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01" name="CustomShape 11"/>
          <p:cNvSpPr/>
          <p:nvPr/>
        </p:nvSpPr>
        <p:spPr>
          <a:xfrm>
            <a:off x="6156360" y="4941720"/>
            <a:ext cx="2663280" cy="15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Публичные слушания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 отчету об исполнении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бюджета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проведены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мая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года 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-181080" y="1095480"/>
            <a:ext cx="913572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179280" y="228600"/>
            <a:ext cx="8803800" cy="96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900" b="1" strike="noStrike" spc="-1" dirty="0">
                <a:solidFill>
                  <a:srgbClr val="A04A28"/>
                </a:solidFill>
                <a:latin typeface="Garamond"/>
                <a:ea typeface="DejaVu Sans"/>
              </a:rPr>
              <a:t>Основные параметры исполнения </a:t>
            </a:r>
            <a:r>
              <a:rPr lang="ru-RU" sz="2900" b="1" strike="noStrike" spc="-1" dirty="0" smtClean="0">
                <a:solidFill>
                  <a:srgbClr val="A04A28"/>
                </a:solidFill>
                <a:latin typeface="Garamond"/>
                <a:ea typeface="DejaVu Sans"/>
              </a:rPr>
              <a:t>бюджета поселения </a:t>
            </a:r>
            <a:r>
              <a:rPr lang="ru-RU" sz="2900" b="1" strike="noStrike" spc="-1" dirty="0">
                <a:solidFill>
                  <a:srgbClr val="A04A28"/>
                </a:solidFill>
                <a:latin typeface="Garamond"/>
                <a:ea typeface="DejaVu Sans"/>
              </a:rPr>
              <a:t>за </a:t>
            </a:r>
            <a:r>
              <a:rPr lang="ru-RU" sz="2900" b="1" strike="noStrike" spc="-1" dirty="0" smtClean="0">
                <a:solidFill>
                  <a:srgbClr val="A04A28"/>
                </a:solidFill>
                <a:latin typeface="Arial"/>
                <a:ea typeface="DejaVu Sans"/>
              </a:rPr>
              <a:t>2024</a:t>
            </a:r>
            <a:r>
              <a:rPr lang="ru-RU" sz="2900" b="1" strike="noStrike" spc="-1" dirty="0" smtClean="0">
                <a:solidFill>
                  <a:srgbClr val="A04A28"/>
                </a:solidFill>
                <a:latin typeface="Garamond"/>
                <a:ea typeface="DejaVu Sans"/>
              </a:rPr>
              <a:t> </a:t>
            </a:r>
            <a:r>
              <a:rPr lang="ru-RU" sz="2900" b="1" strike="noStrike" spc="-1" dirty="0">
                <a:solidFill>
                  <a:srgbClr val="A04A28"/>
                </a:solidFill>
                <a:latin typeface="Garamond"/>
                <a:ea typeface="DejaVu Sans"/>
              </a:rPr>
              <a:t>год </a:t>
            </a:r>
            <a:r>
              <a:rPr lang="ru-RU" sz="2800" b="1" strike="noStrike" spc="-1" dirty="0">
                <a:solidFill>
                  <a:srgbClr val="A04A28"/>
                </a:solidFill>
                <a:latin typeface="Garamond"/>
                <a:ea typeface="DejaVu Sans"/>
              </a:rPr>
              <a:t>(тыс. рублей)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1080000" y="1413000"/>
            <a:ext cx="3451320" cy="19364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 w="38160">
            <a:solidFill>
              <a:srgbClr val="99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4968000" y="1440000"/>
            <a:ext cx="3451320" cy="193932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  <a:alpha val="59000"/>
            </a:schemeClr>
          </a:solidFill>
          <a:ln w="38160">
            <a:solidFill>
              <a:srgbClr val="99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5"/>
          <p:cNvSpPr/>
          <p:nvPr/>
        </p:nvSpPr>
        <p:spPr>
          <a:xfrm rot="10800000">
            <a:off x="3932640" y="3431160"/>
            <a:ext cx="1503000" cy="121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7030A0">
              <a:alpha val="55000"/>
            </a:srgb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6"/>
          <p:cNvSpPr/>
          <p:nvPr/>
        </p:nvSpPr>
        <p:spPr>
          <a:xfrm>
            <a:off x="2988000" y="4725000"/>
            <a:ext cx="3649320" cy="1577520"/>
          </a:xfrm>
          <a:prstGeom prst="flowChartTerminator">
            <a:avLst/>
          </a:prstGeom>
          <a:solidFill>
            <a:srgbClr val="B2F834">
              <a:alpha val="48000"/>
            </a:srgbClr>
          </a:solidFill>
          <a:ln w="38160">
            <a:solidFill>
              <a:srgbClr val="99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7"/>
          <p:cNvSpPr/>
          <p:nvPr/>
        </p:nvSpPr>
        <p:spPr>
          <a:xfrm>
            <a:off x="1296000" y="1584000"/>
            <a:ext cx="2646000" cy="7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CC6600"/>
                </a:solidFill>
                <a:latin typeface="Arial Black"/>
                <a:ea typeface="DejaVu Sans"/>
              </a:rPr>
              <a:t>Доходы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3492360" y="4869000"/>
            <a:ext cx="243000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i="1" spc="-1" dirty="0" smtClean="0">
                <a:solidFill>
                  <a:srgbClr val="CC6600"/>
                </a:solidFill>
                <a:latin typeface="Arial Black"/>
                <a:ea typeface="DejaVu Sans"/>
              </a:rPr>
              <a:t>Про</a:t>
            </a:r>
            <a:r>
              <a:rPr lang="ru-RU" sz="2600" b="1" i="1" strike="noStrike" spc="-1" dirty="0" smtClean="0">
                <a:solidFill>
                  <a:srgbClr val="CC6600"/>
                </a:solidFill>
                <a:latin typeface="Arial Black"/>
                <a:ea typeface="DejaVu Sans"/>
              </a:rPr>
              <a:t>фицит</a:t>
            </a:r>
            <a:endParaRPr lang="ru-RU" sz="2600" b="0" strike="noStrike" spc="-1" dirty="0">
              <a:latin typeface="Arial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5364000" y="1584000"/>
            <a:ext cx="272700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CC6600"/>
                </a:solidFill>
                <a:latin typeface="Arial Black"/>
                <a:ea typeface="DejaVu Sans"/>
              </a:rPr>
              <a:t>Расходы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1476360" y="2492280"/>
            <a:ext cx="2439720" cy="63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666633"/>
                </a:solidFill>
                <a:latin typeface="Times New Roman"/>
                <a:ea typeface="DejaVu Sans"/>
              </a:rPr>
              <a:t>28 756,5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12" name="CustomShape 11"/>
          <p:cNvSpPr/>
          <p:nvPr/>
        </p:nvSpPr>
        <p:spPr>
          <a:xfrm>
            <a:off x="3564000" y="5589720"/>
            <a:ext cx="222372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666633"/>
                </a:solidFill>
                <a:latin typeface="Times New Roman"/>
                <a:ea typeface="DejaVu Sans"/>
              </a:rPr>
              <a:t>112,7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13" name="CustomShape 12"/>
          <p:cNvSpPr/>
          <p:nvPr/>
        </p:nvSpPr>
        <p:spPr>
          <a:xfrm>
            <a:off x="5508720" y="2492280"/>
            <a:ext cx="2511000" cy="7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666633"/>
                </a:solidFill>
                <a:latin typeface="Times New Roman"/>
                <a:ea typeface="DejaVu Sans"/>
              </a:rPr>
              <a:t>28 643,8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14" name="CustomShape 13"/>
          <p:cNvSpPr/>
          <p:nvPr/>
        </p:nvSpPr>
        <p:spPr>
          <a:xfrm>
            <a:off x="1324440" y="6211800"/>
            <a:ext cx="7596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i="1" spc="-1" dirty="0" smtClean="0">
                <a:solidFill>
                  <a:srgbClr val="002060"/>
                </a:solidFill>
                <a:latin typeface="Golos"/>
                <a:ea typeface="DejaVu Sans"/>
              </a:rPr>
              <a:t>Де</a:t>
            </a:r>
            <a:r>
              <a:rPr lang="ru-RU" sz="1800" b="0" i="1" strike="noStrike" spc="-1" dirty="0" smtClean="0">
                <a:solidFill>
                  <a:srgbClr val="002060"/>
                </a:solidFill>
                <a:latin typeface="Golos"/>
                <a:ea typeface="DejaVu Sans"/>
              </a:rPr>
              <a:t>фицит </a:t>
            </a:r>
            <a:r>
              <a:rPr lang="ru-RU" sz="1800" b="0" i="1" strike="noStrike" spc="-1" dirty="0">
                <a:solidFill>
                  <a:srgbClr val="002060"/>
                </a:solidFill>
                <a:latin typeface="Golos"/>
                <a:ea typeface="DejaVu Sans"/>
              </a:rPr>
              <a:t>бюджета свидетельствует о том, что доходная часть бюджета </a:t>
            </a:r>
            <a:r>
              <a:rPr lang="ru-RU" sz="1800" b="0" i="1" strike="noStrike" spc="-1" dirty="0" smtClean="0">
                <a:solidFill>
                  <a:srgbClr val="002060"/>
                </a:solidFill>
                <a:latin typeface="Golos"/>
                <a:ea typeface="DejaVu Sans"/>
              </a:rPr>
              <a:t>выше </a:t>
            </a:r>
            <a:r>
              <a:rPr lang="ru-RU" sz="1800" b="0" i="1" strike="noStrike" spc="-1" dirty="0" smtClean="0">
                <a:solidFill>
                  <a:srgbClr val="002060"/>
                </a:solidFill>
                <a:latin typeface="Golos"/>
                <a:ea typeface="DejaVu Sans"/>
              </a:rPr>
              <a:t>расходной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15" name="Picture 1024"/>
          <p:cNvPicPr/>
          <p:nvPr/>
        </p:nvPicPr>
        <p:blipFill>
          <a:blip r:embed="rId2"/>
          <a:stretch/>
        </p:blipFill>
        <p:spPr>
          <a:xfrm>
            <a:off x="6764400" y="3671640"/>
            <a:ext cx="2282400" cy="224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14200" y="84240"/>
            <a:ext cx="8900640" cy="88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Анализ исполнения бюджета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2024 </a:t>
            </a:r>
            <a:r>
              <a:rPr lang="ru-RU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года по сравнению с первоначальным планом   </a:t>
            </a:r>
            <a:r>
              <a:rPr lang="ru-RU" sz="2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(тыс. </a:t>
            </a:r>
            <a:r>
              <a:rPr lang="ru-RU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руб.)</a:t>
            </a:r>
            <a:endParaRPr lang="ru-RU" sz="2600" b="0" strike="noStrike" spc="-1" dirty="0">
              <a:latin typeface="Arial"/>
            </a:endParaRPr>
          </a:p>
        </p:txBody>
      </p:sp>
      <p:grpSp>
        <p:nvGrpSpPr>
          <p:cNvPr id="217" name="Group 2"/>
          <p:cNvGrpSpPr/>
          <p:nvPr/>
        </p:nvGrpSpPr>
        <p:grpSpPr>
          <a:xfrm>
            <a:off x="1023840" y="3357000"/>
            <a:ext cx="2271240" cy="2736000"/>
            <a:chOff x="1023840" y="3357000"/>
            <a:chExt cx="2271240" cy="2736000"/>
          </a:xfrm>
        </p:grpSpPr>
        <p:pic>
          <p:nvPicPr>
            <p:cNvPr id="218" name="Picture 4"/>
            <p:cNvPicPr/>
            <p:nvPr/>
          </p:nvPicPr>
          <p:blipFill>
            <a:blip r:embed="rId2"/>
            <a:stretch/>
          </p:blipFill>
          <p:spPr>
            <a:xfrm>
              <a:off x="1023840" y="3357000"/>
              <a:ext cx="2271240" cy="27360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19" name="CustomShape 3"/>
            <p:cNvSpPr/>
            <p:nvPr/>
          </p:nvSpPr>
          <p:spPr>
            <a:xfrm>
              <a:off x="1079640" y="3379680"/>
              <a:ext cx="2152440" cy="2606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0" name="Group 4"/>
          <p:cNvGrpSpPr/>
          <p:nvPr/>
        </p:nvGrpSpPr>
        <p:grpSpPr>
          <a:xfrm>
            <a:off x="1043640" y="2061000"/>
            <a:ext cx="2232000" cy="1511640"/>
            <a:chOff x="1043640" y="2061000"/>
            <a:chExt cx="2232000" cy="1511640"/>
          </a:xfrm>
        </p:grpSpPr>
        <p:pic>
          <p:nvPicPr>
            <p:cNvPr id="221" name="Picture 10"/>
            <p:cNvPicPr/>
            <p:nvPr/>
          </p:nvPicPr>
          <p:blipFill>
            <a:blip r:embed="rId3"/>
            <a:stretch/>
          </p:blipFill>
          <p:spPr>
            <a:xfrm>
              <a:off x="1043640" y="2061000"/>
              <a:ext cx="2232000" cy="15116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22" name="CustomShape 5"/>
            <p:cNvSpPr/>
            <p:nvPr/>
          </p:nvSpPr>
          <p:spPr>
            <a:xfrm>
              <a:off x="1098360" y="2104560"/>
              <a:ext cx="2115000" cy="1198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3" name="Group 6"/>
          <p:cNvGrpSpPr/>
          <p:nvPr/>
        </p:nvGrpSpPr>
        <p:grpSpPr>
          <a:xfrm>
            <a:off x="4214880" y="2709000"/>
            <a:ext cx="2271240" cy="3168000"/>
            <a:chOff x="4214880" y="2709000"/>
            <a:chExt cx="2271240" cy="3168000"/>
          </a:xfrm>
        </p:grpSpPr>
        <p:pic>
          <p:nvPicPr>
            <p:cNvPr id="224" name="Picture 13"/>
            <p:cNvPicPr/>
            <p:nvPr/>
          </p:nvPicPr>
          <p:blipFill>
            <a:blip r:embed="rId4"/>
            <a:stretch/>
          </p:blipFill>
          <p:spPr>
            <a:xfrm>
              <a:off x="4214880" y="2709000"/>
              <a:ext cx="2271240" cy="31680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25" name="CustomShape 7"/>
            <p:cNvSpPr/>
            <p:nvPr/>
          </p:nvSpPr>
          <p:spPr>
            <a:xfrm>
              <a:off x="4270320" y="2724480"/>
              <a:ext cx="2152440" cy="30722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6" name="Group 8"/>
          <p:cNvGrpSpPr/>
          <p:nvPr/>
        </p:nvGrpSpPr>
        <p:grpSpPr>
          <a:xfrm>
            <a:off x="4237200" y="5805360"/>
            <a:ext cx="2271240" cy="799920"/>
            <a:chOff x="4237200" y="5805360"/>
            <a:chExt cx="2271240" cy="799920"/>
          </a:xfrm>
        </p:grpSpPr>
        <p:pic>
          <p:nvPicPr>
            <p:cNvPr id="227" name="Picture 16"/>
            <p:cNvPicPr/>
            <p:nvPr/>
          </p:nvPicPr>
          <p:blipFill>
            <a:blip r:embed="rId5"/>
            <a:stretch/>
          </p:blipFill>
          <p:spPr>
            <a:xfrm>
              <a:off x="4237200" y="5805360"/>
              <a:ext cx="2271240" cy="7999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28" name="CustomShape 9"/>
            <p:cNvSpPr/>
            <p:nvPr/>
          </p:nvSpPr>
          <p:spPr>
            <a:xfrm>
              <a:off x="4292640" y="5832000"/>
              <a:ext cx="2152440" cy="609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9" name="Group 10"/>
          <p:cNvGrpSpPr/>
          <p:nvPr/>
        </p:nvGrpSpPr>
        <p:grpSpPr>
          <a:xfrm>
            <a:off x="4237200" y="908640"/>
            <a:ext cx="2271240" cy="1944000"/>
            <a:chOff x="4237200" y="908640"/>
            <a:chExt cx="2271240" cy="1944000"/>
          </a:xfrm>
        </p:grpSpPr>
        <p:pic>
          <p:nvPicPr>
            <p:cNvPr id="230" name="Picture 19"/>
            <p:cNvPicPr/>
            <p:nvPr/>
          </p:nvPicPr>
          <p:blipFill>
            <a:blip r:embed="rId6"/>
            <a:stretch/>
          </p:blipFill>
          <p:spPr>
            <a:xfrm>
              <a:off x="4237200" y="908640"/>
              <a:ext cx="2271240" cy="19440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31" name="CustomShape 11"/>
            <p:cNvSpPr/>
            <p:nvPr/>
          </p:nvSpPr>
          <p:spPr>
            <a:xfrm>
              <a:off x="4292640" y="939960"/>
              <a:ext cx="2152440" cy="1719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2" name="CustomShape 12"/>
          <p:cNvSpPr/>
          <p:nvPr/>
        </p:nvSpPr>
        <p:spPr>
          <a:xfrm rot="16200000">
            <a:off x="-845280" y="4055400"/>
            <a:ext cx="4295880" cy="45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Первоначальный план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3" name="CustomShape 13"/>
          <p:cNvSpPr/>
          <p:nvPr/>
        </p:nvSpPr>
        <p:spPr>
          <a:xfrm rot="16200000">
            <a:off x="2720880" y="2912760"/>
            <a:ext cx="3960000" cy="81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Уточненный план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4" name="CustomShape 14"/>
          <p:cNvSpPr/>
          <p:nvPr/>
        </p:nvSpPr>
        <p:spPr>
          <a:xfrm>
            <a:off x="1403280" y="2781360"/>
            <a:ext cx="1576080" cy="45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19 428,6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5" name="CustomShape 15"/>
          <p:cNvSpPr/>
          <p:nvPr/>
        </p:nvSpPr>
        <p:spPr>
          <a:xfrm>
            <a:off x="1368360" y="4629240"/>
            <a:ext cx="1576080" cy="45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19 428,6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6" name="CustomShape 16"/>
          <p:cNvSpPr/>
          <p:nvPr/>
        </p:nvSpPr>
        <p:spPr>
          <a:xfrm>
            <a:off x="4606920" y="1714320"/>
            <a:ext cx="1576080" cy="49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28 287,6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7" name="CustomShape 17"/>
          <p:cNvSpPr/>
          <p:nvPr/>
        </p:nvSpPr>
        <p:spPr>
          <a:xfrm>
            <a:off x="4606920" y="4044960"/>
            <a:ext cx="1576080" cy="45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28 728,1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8" name="CustomShape 18"/>
          <p:cNvSpPr/>
          <p:nvPr/>
        </p:nvSpPr>
        <p:spPr>
          <a:xfrm>
            <a:off x="4572000" y="5877360"/>
            <a:ext cx="1584000" cy="66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-440,5</a:t>
            </a:r>
            <a:endParaRPr lang="ru-RU" sz="2400" b="0" strike="noStrike" spc="-1" dirty="0">
              <a:latin typeface="Arial"/>
            </a:endParaRPr>
          </a:p>
        </p:txBody>
      </p:sp>
      <p:grpSp>
        <p:nvGrpSpPr>
          <p:cNvPr id="239" name="Group 19"/>
          <p:cNvGrpSpPr/>
          <p:nvPr/>
        </p:nvGrpSpPr>
        <p:grpSpPr>
          <a:xfrm>
            <a:off x="6834240" y="2925720"/>
            <a:ext cx="485280" cy="479160"/>
            <a:chOff x="6834240" y="2925720"/>
            <a:chExt cx="485280" cy="479160"/>
          </a:xfrm>
        </p:grpSpPr>
        <p:pic>
          <p:nvPicPr>
            <p:cNvPr id="240" name="Picture 32"/>
            <p:cNvPicPr/>
            <p:nvPr/>
          </p:nvPicPr>
          <p:blipFill>
            <a:blip r:embed="rId7"/>
            <a:stretch/>
          </p:blipFill>
          <p:spPr>
            <a:xfrm>
              <a:off x="6834240" y="2925720"/>
              <a:ext cx="485280" cy="4791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1" name="CustomShape 20"/>
            <p:cNvSpPr/>
            <p:nvPr/>
          </p:nvSpPr>
          <p:spPr>
            <a:xfrm>
              <a:off x="6891480" y="2941560"/>
              <a:ext cx="369720" cy="366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1"/>
          <p:cNvGrpSpPr/>
          <p:nvPr/>
        </p:nvGrpSpPr>
        <p:grpSpPr>
          <a:xfrm>
            <a:off x="6845400" y="4041720"/>
            <a:ext cx="468000" cy="472680"/>
            <a:chOff x="6845400" y="4041720"/>
            <a:chExt cx="468000" cy="472680"/>
          </a:xfrm>
        </p:grpSpPr>
        <p:pic>
          <p:nvPicPr>
            <p:cNvPr id="243" name="Picture 35"/>
            <p:cNvPicPr/>
            <p:nvPr/>
          </p:nvPicPr>
          <p:blipFill>
            <a:blip r:embed="rId8"/>
            <a:stretch/>
          </p:blipFill>
          <p:spPr>
            <a:xfrm>
              <a:off x="6845400" y="4041720"/>
              <a:ext cx="468000" cy="4726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4" name="CustomShape 22"/>
            <p:cNvSpPr/>
            <p:nvPr/>
          </p:nvSpPr>
          <p:spPr>
            <a:xfrm>
              <a:off x="6902280" y="4059360"/>
              <a:ext cx="347400" cy="3600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5" name="Group 23"/>
          <p:cNvGrpSpPr/>
          <p:nvPr/>
        </p:nvGrpSpPr>
        <p:grpSpPr>
          <a:xfrm>
            <a:off x="6845400" y="5267160"/>
            <a:ext cx="468000" cy="479160"/>
            <a:chOff x="6845400" y="5267160"/>
            <a:chExt cx="468000" cy="479160"/>
          </a:xfrm>
        </p:grpSpPr>
        <p:pic>
          <p:nvPicPr>
            <p:cNvPr id="246" name="Picture 38"/>
            <p:cNvPicPr/>
            <p:nvPr/>
          </p:nvPicPr>
          <p:blipFill>
            <a:blip r:embed="rId9"/>
            <a:stretch/>
          </p:blipFill>
          <p:spPr>
            <a:xfrm>
              <a:off x="6845400" y="5267160"/>
              <a:ext cx="468000" cy="4791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7" name="CustomShape 24"/>
            <p:cNvSpPr/>
            <p:nvPr/>
          </p:nvSpPr>
          <p:spPr>
            <a:xfrm>
              <a:off x="6900840" y="5288040"/>
              <a:ext cx="348840" cy="3600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8" name="CustomShape 25"/>
          <p:cNvSpPr/>
          <p:nvPr/>
        </p:nvSpPr>
        <p:spPr>
          <a:xfrm>
            <a:off x="7223040" y="2928960"/>
            <a:ext cx="1576080" cy="390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Доходы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9" name="CustomShape 26"/>
          <p:cNvSpPr/>
          <p:nvPr/>
        </p:nvSpPr>
        <p:spPr>
          <a:xfrm>
            <a:off x="7299360" y="4027320"/>
            <a:ext cx="1574280" cy="390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Расходы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0" name="CustomShape 27"/>
          <p:cNvSpPr/>
          <p:nvPr/>
        </p:nvSpPr>
        <p:spPr>
          <a:xfrm>
            <a:off x="7299360" y="5235480"/>
            <a:ext cx="1703160" cy="57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Дефицит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(за счет остатков средств на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01.01.2024)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51" name="CustomShape 28"/>
          <p:cNvSpPr/>
          <p:nvPr/>
        </p:nvSpPr>
        <p:spPr>
          <a:xfrm rot="20400000">
            <a:off x="2530080" y="4656240"/>
            <a:ext cx="2279880" cy="495720"/>
          </a:xfrm>
          <a:prstGeom prst="curvedDownArrow">
            <a:avLst>
              <a:gd name="adj1" fmla="val 11595"/>
              <a:gd name="adj2" fmla="val 28946"/>
              <a:gd name="adj3" fmla="val 26620"/>
            </a:avLst>
          </a:prstGeom>
          <a:solidFill>
            <a:srgbClr val="027202"/>
          </a:solidFill>
          <a:ln w="22320">
            <a:solidFill>
              <a:srgbClr val="02720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9"/>
          <p:cNvSpPr/>
          <p:nvPr/>
        </p:nvSpPr>
        <p:spPr>
          <a:xfrm rot="20220000">
            <a:off x="2689560" y="2103480"/>
            <a:ext cx="2273040" cy="488880"/>
          </a:xfrm>
          <a:prstGeom prst="curvedDownArrow">
            <a:avLst>
              <a:gd name="adj1" fmla="val 11546"/>
              <a:gd name="adj2" fmla="val 28823"/>
              <a:gd name="adj3" fmla="val 26620"/>
            </a:avLst>
          </a:prstGeom>
          <a:solidFill>
            <a:srgbClr val="027202"/>
          </a:solidFill>
          <a:ln w="22320">
            <a:solidFill>
              <a:srgbClr val="02720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30"/>
          <p:cNvSpPr/>
          <p:nvPr/>
        </p:nvSpPr>
        <p:spPr>
          <a:xfrm>
            <a:off x="2979360" y="1628640"/>
            <a:ext cx="137628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CC3300"/>
                </a:solidFill>
                <a:latin typeface="Calibri"/>
                <a:ea typeface="DejaVu Sans"/>
              </a:rPr>
              <a:t>+</a:t>
            </a:r>
            <a:r>
              <a:rPr lang="ru-RU" sz="2000" b="1" spc="-1" dirty="0">
                <a:solidFill>
                  <a:srgbClr val="CC3300"/>
                </a:solidFill>
                <a:latin typeface="Calibri"/>
                <a:ea typeface="DejaVu Sans"/>
              </a:rPr>
              <a:t>8</a:t>
            </a:r>
            <a:r>
              <a:rPr lang="ru-RU" sz="2000" b="1" spc="-1" dirty="0" smtClean="0">
                <a:solidFill>
                  <a:srgbClr val="CC3300"/>
                </a:solidFill>
                <a:latin typeface="Calibri"/>
                <a:ea typeface="DejaVu Sans"/>
              </a:rPr>
              <a:t> 859,0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54" name="CustomShape 31"/>
          <p:cNvSpPr/>
          <p:nvPr/>
        </p:nvSpPr>
        <p:spPr>
          <a:xfrm>
            <a:off x="3132000" y="4222440"/>
            <a:ext cx="1223640" cy="43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8000"/>
                </a:solidFill>
                <a:latin typeface="Calibri"/>
                <a:ea typeface="DejaVu Sans"/>
              </a:rPr>
              <a:t>+9 299,5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55" name="CustomShape 32"/>
          <p:cNvSpPr/>
          <p:nvPr/>
        </p:nvSpPr>
        <p:spPr>
          <a:xfrm>
            <a:off x="900000" y="1000080"/>
            <a:ext cx="2800080" cy="11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Корректировка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первоначального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плана на</a:t>
            </a:r>
            <a:endParaRPr lang="ru-RU" sz="2400" b="0" strike="noStrike" spc="-1" dirty="0">
              <a:latin typeface="Arial"/>
            </a:endParaRPr>
          </a:p>
        </p:txBody>
      </p:sp>
      <p:grpSp>
        <p:nvGrpSpPr>
          <p:cNvPr id="256" name="Group 33"/>
          <p:cNvGrpSpPr/>
          <p:nvPr/>
        </p:nvGrpSpPr>
        <p:grpSpPr>
          <a:xfrm>
            <a:off x="1043640" y="6021360"/>
            <a:ext cx="2232000" cy="472680"/>
            <a:chOff x="1043640" y="6021360"/>
            <a:chExt cx="2232000" cy="472680"/>
          </a:xfrm>
        </p:grpSpPr>
        <p:pic>
          <p:nvPicPr>
            <p:cNvPr id="257" name="Picture 16"/>
            <p:cNvPicPr/>
            <p:nvPr/>
          </p:nvPicPr>
          <p:blipFill>
            <a:blip r:embed="rId5"/>
            <a:stretch/>
          </p:blipFill>
          <p:spPr>
            <a:xfrm>
              <a:off x="1043640" y="6021360"/>
              <a:ext cx="2232000" cy="4726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58" name="CustomShape 34"/>
            <p:cNvSpPr/>
            <p:nvPr/>
          </p:nvSpPr>
          <p:spPr>
            <a:xfrm>
              <a:off x="1098000" y="6037200"/>
              <a:ext cx="2115000" cy="3600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9" name="CustomShape 35"/>
          <p:cNvSpPr/>
          <p:nvPr/>
        </p:nvSpPr>
        <p:spPr>
          <a:xfrm>
            <a:off x="1619640" y="6021360"/>
            <a:ext cx="11023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-0,0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60" name="CustomShape 36"/>
          <p:cNvSpPr/>
          <p:nvPr/>
        </p:nvSpPr>
        <p:spPr>
          <a:xfrm rot="21171600">
            <a:off x="2807280" y="5811840"/>
            <a:ext cx="1863720" cy="437400"/>
          </a:xfrm>
          <a:prstGeom prst="curvedDownArrow">
            <a:avLst>
              <a:gd name="adj1" fmla="val 11546"/>
              <a:gd name="adj2" fmla="val 28823"/>
              <a:gd name="adj3" fmla="val 26620"/>
            </a:avLst>
          </a:prstGeom>
          <a:solidFill>
            <a:srgbClr val="027202"/>
          </a:solidFill>
          <a:ln w="22320">
            <a:solidFill>
              <a:srgbClr val="02720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7"/>
          <p:cNvSpPr/>
          <p:nvPr/>
        </p:nvSpPr>
        <p:spPr>
          <a:xfrm>
            <a:off x="3295080" y="5235480"/>
            <a:ext cx="106056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C000"/>
                </a:solidFill>
                <a:latin typeface="Arial"/>
                <a:ea typeface="DejaVu Sans"/>
              </a:rPr>
              <a:t>-440,5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0" y="1600200"/>
            <a:ext cx="913572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0" y="1647720"/>
            <a:ext cx="913572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3"/>
          <p:cNvSpPr/>
          <p:nvPr/>
        </p:nvSpPr>
        <p:spPr>
          <a:xfrm>
            <a:off x="179280" y="216000"/>
            <a:ext cx="8776800" cy="107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Основные параметры исполнения доходов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бюджета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поселения за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2024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год в сравнении с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2023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годом </a:t>
            </a:r>
            <a:r>
              <a:rPr lang="ru-RU" sz="19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(тыс. рублей) </a:t>
            </a:r>
            <a:r>
              <a:rPr dirty="0"/>
              <a:t/>
            </a:r>
            <a:br>
              <a:rPr dirty="0"/>
            </a:br>
            <a:endParaRPr lang="ru-RU" sz="1900" b="0" strike="noStrike" spc="-1" dirty="0">
              <a:latin typeface="Arial"/>
            </a:endParaRPr>
          </a:p>
        </p:txBody>
      </p:sp>
      <p:graphicFrame>
        <p:nvGraphicFramePr>
          <p:cNvPr id="267" name="Table 4"/>
          <p:cNvGraphicFramePr/>
          <p:nvPr>
            <p:extLst>
              <p:ext uri="{D42A27DB-BD31-4B8C-83A1-F6EECF244321}">
                <p14:modId xmlns:p14="http://schemas.microsoft.com/office/powerpoint/2010/main" val="4113874144"/>
              </p:ext>
            </p:extLst>
          </p:nvPr>
        </p:nvGraphicFramePr>
        <p:xfrm>
          <a:off x="198000" y="1551960"/>
          <a:ext cx="8821440" cy="4992960"/>
        </p:xfrm>
        <a:graphic>
          <a:graphicData uri="http://schemas.openxmlformats.org/drawingml/2006/table">
            <a:tbl>
              <a:tblPr/>
              <a:tblGrid>
                <a:gridCol w="2412720"/>
                <a:gridCol w="1439640"/>
                <a:gridCol w="1296720"/>
                <a:gridCol w="1295280"/>
                <a:gridCol w="792000"/>
                <a:gridCol w="760320"/>
                <a:gridCol w="824760"/>
              </a:tblGrid>
              <a:tr h="580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Наименование  показателя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Исполнено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Отклонение (+,-)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% исполнения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2024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к </a:t>
                      </a: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2023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году (%)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94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2024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2023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2024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2023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59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Налоговые доходы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7 </a:t>
                      </a:r>
                      <a:r>
                        <a:rPr lang="ru-RU" sz="1800" b="0" strike="noStrike" spc="-1" dirty="0" smtClean="0">
                          <a:latin typeface="Arial"/>
                        </a:rPr>
                        <a:t>920,2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7 </a:t>
                      </a:r>
                      <a:r>
                        <a:rPr lang="ru-RU" sz="1800" b="0" strike="noStrike" spc="-1" dirty="0" smtClean="0">
                          <a:latin typeface="Arial"/>
                        </a:rPr>
                        <a:t>566,5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+353,7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106,2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104,2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104,7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</a:tr>
              <a:tr h="61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Неналоговые доходы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723,1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1 155,8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-432,7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101,0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102,2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62,6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</a:tr>
              <a:tr h="61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Налоговые и неналоговые доходы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8 </a:t>
                      </a:r>
                      <a:r>
                        <a:rPr lang="ru-RU" sz="1800" b="0" strike="noStrike" spc="-1" dirty="0" smtClean="0">
                          <a:latin typeface="Arial"/>
                        </a:rPr>
                        <a:t>643,3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8 </a:t>
                      </a:r>
                      <a:r>
                        <a:rPr lang="ru-RU" sz="1800" b="0" strike="noStrike" spc="-1" dirty="0" smtClean="0">
                          <a:latin typeface="Arial"/>
                        </a:rPr>
                        <a:t>722,3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-79,0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103,4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104,0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99,1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</a:tr>
              <a:tr h="61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Безвозмездные поступления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20 113,2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12 803,7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+18 829,5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100,0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100,0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157,1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</a:tr>
              <a:tr h="52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Всего доходов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28 756,5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21 526,0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+7 230,5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101,7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101,5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133,6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</a:tr>
              <a:tr h="51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Всего расходов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28 643,8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21 705,8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+ 6 938,0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99,7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99,5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131,9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 1"/>
          <p:cNvGrpSpPr/>
          <p:nvPr/>
        </p:nvGrpSpPr>
        <p:grpSpPr>
          <a:xfrm>
            <a:off x="539280" y="715320"/>
            <a:ext cx="8536320" cy="5692320"/>
            <a:chOff x="539280" y="715320"/>
            <a:chExt cx="8536320" cy="5692320"/>
          </a:xfrm>
        </p:grpSpPr>
        <p:grpSp>
          <p:nvGrpSpPr>
            <p:cNvPr id="269" name="Group 2"/>
            <p:cNvGrpSpPr/>
            <p:nvPr/>
          </p:nvGrpSpPr>
          <p:grpSpPr>
            <a:xfrm>
              <a:off x="1002240" y="715320"/>
              <a:ext cx="2673000" cy="1413720"/>
              <a:chOff x="1002240" y="715320"/>
              <a:chExt cx="2673000" cy="1413720"/>
            </a:xfrm>
          </p:grpSpPr>
          <p:pic>
            <p:nvPicPr>
              <p:cNvPr id="270" name="Picture 4"/>
              <p:cNvPicPr/>
              <p:nvPr/>
            </p:nvPicPr>
            <p:blipFill>
              <a:blip r:embed="rId2"/>
              <a:stretch/>
            </p:blipFill>
            <p:spPr>
              <a:xfrm rot="332400">
                <a:off x="1052640" y="836640"/>
                <a:ext cx="2571840" cy="11710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71" name="CustomShape 3"/>
              <p:cNvSpPr/>
              <p:nvPr/>
            </p:nvSpPr>
            <p:spPr>
              <a:xfrm rot="422400">
                <a:off x="1158480" y="933840"/>
                <a:ext cx="2117880" cy="8542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latin typeface="Calibri" panose="020F0502020204030204" pitchFamily="34" charset="0"/>
                  </a:rPr>
                  <a:t>7 566,5</a:t>
                </a:r>
                <a:endParaRPr lang="ru-RU" sz="4000" b="1" strike="noStrike" spc="-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2" name="Group 4"/>
            <p:cNvGrpSpPr/>
            <p:nvPr/>
          </p:nvGrpSpPr>
          <p:grpSpPr>
            <a:xfrm>
              <a:off x="6088320" y="721800"/>
              <a:ext cx="2668680" cy="1693440"/>
              <a:chOff x="6088320" y="721800"/>
              <a:chExt cx="2668680" cy="1693440"/>
            </a:xfrm>
          </p:grpSpPr>
          <p:pic>
            <p:nvPicPr>
              <p:cNvPr id="273" name="Picture 7"/>
              <p:cNvPicPr/>
              <p:nvPr/>
            </p:nvPicPr>
            <p:blipFill>
              <a:blip r:embed="rId3"/>
              <a:stretch/>
            </p:blipFill>
            <p:spPr>
              <a:xfrm rot="391200">
                <a:off x="6281640" y="853200"/>
                <a:ext cx="2401560" cy="142992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74" name="CustomShape 5"/>
              <p:cNvSpPr/>
              <p:nvPr/>
            </p:nvSpPr>
            <p:spPr>
              <a:xfrm rot="346800">
                <a:off x="6138720" y="853200"/>
                <a:ext cx="2439720" cy="112824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7 </a:t>
                </a: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920,2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  <p:grpSp>
          <p:nvGrpSpPr>
            <p:cNvPr id="275" name="Group 6"/>
            <p:cNvGrpSpPr/>
            <p:nvPr/>
          </p:nvGrpSpPr>
          <p:grpSpPr>
            <a:xfrm>
              <a:off x="3976920" y="5562360"/>
              <a:ext cx="1517040" cy="845280"/>
              <a:chOff x="3976920" y="5562360"/>
              <a:chExt cx="1517040" cy="845280"/>
            </a:xfrm>
          </p:grpSpPr>
          <p:pic>
            <p:nvPicPr>
              <p:cNvPr id="276" name="Picture 10"/>
              <p:cNvPicPr/>
              <p:nvPr/>
            </p:nvPicPr>
            <p:blipFill>
              <a:blip r:embed="rId4"/>
              <a:stretch/>
            </p:blipFill>
            <p:spPr>
              <a:xfrm rot="21540600">
                <a:off x="4061880" y="5574240"/>
                <a:ext cx="1424880" cy="82080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77" name="CustomShape 7"/>
              <p:cNvSpPr/>
              <p:nvPr/>
            </p:nvSpPr>
            <p:spPr>
              <a:xfrm rot="21543000">
                <a:off x="3979440" y="5956920"/>
                <a:ext cx="601200" cy="32832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78" name="Group 8"/>
            <p:cNvGrpSpPr/>
            <p:nvPr/>
          </p:nvGrpSpPr>
          <p:grpSpPr>
            <a:xfrm>
              <a:off x="5074560" y="4244040"/>
              <a:ext cx="3189240" cy="1189440"/>
              <a:chOff x="5074560" y="4244040"/>
              <a:chExt cx="3189240" cy="1189440"/>
            </a:xfrm>
          </p:grpSpPr>
          <p:pic>
            <p:nvPicPr>
              <p:cNvPr id="279" name="Picture 16"/>
              <p:cNvPicPr/>
              <p:nvPr/>
            </p:nvPicPr>
            <p:blipFill>
              <a:blip r:embed="rId5"/>
              <a:stretch/>
            </p:blipFill>
            <p:spPr>
              <a:xfrm rot="21541200">
                <a:off x="5083920" y="4271040"/>
                <a:ext cx="3170160" cy="11350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80" name="CustomShape 9"/>
              <p:cNvSpPr/>
              <p:nvPr/>
            </p:nvSpPr>
            <p:spPr>
              <a:xfrm rot="252600">
                <a:off x="5125320" y="4411800"/>
                <a:ext cx="3029400" cy="76104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81" name="Group 10"/>
            <p:cNvGrpSpPr/>
            <p:nvPr/>
          </p:nvGrpSpPr>
          <p:grpSpPr>
            <a:xfrm>
              <a:off x="5992920" y="3158640"/>
              <a:ext cx="2578680" cy="2076480"/>
              <a:chOff x="5992920" y="3158640"/>
              <a:chExt cx="2578680" cy="2076480"/>
            </a:xfrm>
          </p:grpSpPr>
          <p:pic>
            <p:nvPicPr>
              <p:cNvPr id="282" name="Picture 19"/>
              <p:cNvPicPr/>
              <p:nvPr/>
            </p:nvPicPr>
            <p:blipFill>
              <a:blip r:embed="rId6"/>
              <a:stretch/>
            </p:blipFill>
            <p:spPr>
              <a:xfrm>
                <a:off x="6019920" y="3158640"/>
                <a:ext cx="2551680" cy="20764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83" name="CustomShape 11"/>
              <p:cNvSpPr/>
              <p:nvPr/>
            </p:nvSpPr>
            <p:spPr>
              <a:xfrm rot="365400">
                <a:off x="6060240" y="3441960"/>
                <a:ext cx="2357640" cy="139392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20 113,2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  <p:grpSp>
          <p:nvGrpSpPr>
            <p:cNvPr id="284" name="Group 12"/>
            <p:cNvGrpSpPr/>
            <p:nvPr/>
          </p:nvGrpSpPr>
          <p:grpSpPr>
            <a:xfrm>
              <a:off x="6033240" y="1989000"/>
              <a:ext cx="2574720" cy="1583640"/>
              <a:chOff x="6033240" y="1989000"/>
              <a:chExt cx="2574720" cy="1583640"/>
            </a:xfrm>
          </p:grpSpPr>
          <p:pic>
            <p:nvPicPr>
              <p:cNvPr id="285" name="Picture 22"/>
              <p:cNvPicPr/>
              <p:nvPr/>
            </p:nvPicPr>
            <p:blipFill>
              <a:blip r:embed="rId7"/>
              <a:stretch/>
            </p:blipFill>
            <p:spPr>
              <a:xfrm>
                <a:off x="6164640" y="1989000"/>
                <a:ext cx="2443320" cy="158364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86" name="CustomShape 13"/>
              <p:cNvSpPr/>
              <p:nvPr/>
            </p:nvSpPr>
            <p:spPr>
              <a:xfrm rot="325200">
                <a:off x="6068160" y="2146320"/>
                <a:ext cx="2266200" cy="8452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723,1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  <p:grpSp>
          <p:nvGrpSpPr>
            <p:cNvPr id="287" name="Group 14"/>
            <p:cNvGrpSpPr/>
            <p:nvPr/>
          </p:nvGrpSpPr>
          <p:grpSpPr>
            <a:xfrm>
              <a:off x="960840" y="1793520"/>
              <a:ext cx="2654280" cy="1419120"/>
              <a:chOff x="960840" y="1793520"/>
              <a:chExt cx="2654280" cy="1419120"/>
            </a:xfrm>
          </p:grpSpPr>
          <p:pic>
            <p:nvPicPr>
              <p:cNvPr id="288" name="Picture 28"/>
              <p:cNvPicPr/>
              <p:nvPr/>
            </p:nvPicPr>
            <p:blipFill>
              <a:blip r:embed="rId8"/>
              <a:stretch/>
            </p:blipFill>
            <p:spPr>
              <a:xfrm>
                <a:off x="960840" y="1793520"/>
                <a:ext cx="2654280" cy="141912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89" name="CustomShape 15"/>
              <p:cNvSpPr/>
              <p:nvPr/>
            </p:nvSpPr>
            <p:spPr>
              <a:xfrm rot="238200">
                <a:off x="1242720" y="2008440"/>
                <a:ext cx="2146680" cy="9237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1 </a:t>
                </a: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155,8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  <p:grpSp>
          <p:nvGrpSpPr>
            <p:cNvPr id="290" name="Group 16"/>
            <p:cNvGrpSpPr/>
            <p:nvPr/>
          </p:nvGrpSpPr>
          <p:grpSpPr>
            <a:xfrm>
              <a:off x="539280" y="4554720"/>
              <a:ext cx="8536320" cy="1443240"/>
              <a:chOff x="539280" y="4554720"/>
              <a:chExt cx="8536320" cy="1443240"/>
            </a:xfrm>
          </p:grpSpPr>
          <p:sp>
            <p:nvSpPr>
              <p:cNvPr id="291" name="CustomShape 17"/>
              <p:cNvSpPr/>
              <p:nvPr/>
            </p:nvSpPr>
            <p:spPr>
              <a:xfrm rot="21555600">
                <a:off x="542880" y="4892760"/>
                <a:ext cx="8149320" cy="6339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292" name="Picture 13"/>
              <p:cNvPicPr/>
              <p:nvPr/>
            </p:nvPicPr>
            <p:blipFill>
              <a:blip r:embed="rId9"/>
              <a:stretch/>
            </p:blipFill>
            <p:spPr>
              <a:xfrm>
                <a:off x="653040" y="4554720"/>
                <a:ext cx="8422560" cy="1443240"/>
              </a:xfrm>
              <a:prstGeom prst="rect">
                <a:avLst/>
              </a:prstGeom>
              <a:ln w="9360">
                <a:noFill/>
              </a:ln>
            </p:spPr>
          </p:pic>
        </p:grpSp>
        <p:grpSp>
          <p:nvGrpSpPr>
            <p:cNvPr id="293" name="Group 18"/>
            <p:cNvGrpSpPr/>
            <p:nvPr/>
          </p:nvGrpSpPr>
          <p:grpSpPr>
            <a:xfrm>
              <a:off x="953640" y="2861640"/>
              <a:ext cx="2782440" cy="2079000"/>
              <a:chOff x="953640" y="2861640"/>
              <a:chExt cx="2782440" cy="2079000"/>
            </a:xfrm>
          </p:grpSpPr>
          <p:pic>
            <p:nvPicPr>
              <p:cNvPr id="294" name="Picture 25"/>
              <p:cNvPicPr/>
              <p:nvPr/>
            </p:nvPicPr>
            <p:blipFill>
              <a:blip r:embed="rId10"/>
              <a:stretch/>
            </p:blipFill>
            <p:spPr>
              <a:xfrm>
                <a:off x="971640" y="2861640"/>
                <a:ext cx="2764440" cy="207900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95" name="CustomShape 19"/>
              <p:cNvSpPr/>
              <p:nvPr/>
            </p:nvSpPr>
            <p:spPr>
              <a:xfrm rot="183600">
                <a:off x="988200" y="3285720"/>
                <a:ext cx="2105280" cy="135504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2500" b="1" strike="noStrike" spc="-1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    </a:t>
                </a:r>
                <a:r>
                  <a:rPr lang="ru-RU" sz="32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12 803,7</a:t>
                </a:r>
                <a:endParaRPr lang="ru-RU" sz="3200" b="0" strike="noStrike" spc="-1" dirty="0">
                  <a:latin typeface="Arial"/>
                </a:endParaRPr>
              </a:p>
            </p:txBody>
          </p:sp>
        </p:grpSp>
      </p:grpSp>
      <p:sp>
        <p:nvSpPr>
          <p:cNvPr id="296" name="CustomShape 20"/>
          <p:cNvSpPr/>
          <p:nvPr/>
        </p:nvSpPr>
        <p:spPr>
          <a:xfrm>
            <a:off x="3415680" y="1296000"/>
            <a:ext cx="234216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НАЛОГОВЫЕ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ДОХОДЫ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7" name="CustomShape 21"/>
          <p:cNvSpPr/>
          <p:nvPr/>
        </p:nvSpPr>
        <p:spPr>
          <a:xfrm>
            <a:off x="3744000" y="2592000"/>
            <a:ext cx="1771920" cy="71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НЕНАЛОГОВЫЕ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ДОХОДЫ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8" name="CustomShape 22"/>
          <p:cNvSpPr/>
          <p:nvPr/>
        </p:nvSpPr>
        <p:spPr>
          <a:xfrm>
            <a:off x="3537000" y="3789360"/>
            <a:ext cx="2223720" cy="52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БЕЗВОЗМЕЗДНЫЕ ПОСТУПЛЕНИЯ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9" name="CustomShape 23"/>
          <p:cNvSpPr/>
          <p:nvPr/>
        </p:nvSpPr>
        <p:spPr>
          <a:xfrm flipV="1">
            <a:off x="3348000" y="-2836800"/>
            <a:ext cx="2584080" cy="24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24"/>
          <p:cNvSpPr/>
          <p:nvPr/>
        </p:nvSpPr>
        <p:spPr>
          <a:xfrm flipV="1">
            <a:off x="3203640" y="-2709000"/>
            <a:ext cx="2866680" cy="31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25"/>
          <p:cNvSpPr/>
          <p:nvPr/>
        </p:nvSpPr>
        <p:spPr>
          <a:xfrm flipV="1">
            <a:off x="3168000" y="-775080"/>
            <a:ext cx="2947320" cy="283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26"/>
          <p:cNvSpPr/>
          <p:nvPr/>
        </p:nvSpPr>
        <p:spPr>
          <a:xfrm>
            <a:off x="755640" y="6062760"/>
            <a:ext cx="2152440" cy="52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400"/>
              </a:spcAft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2023 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03" name="CustomShape 27"/>
          <p:cNvSpPr/>
          <p:nvPr/>
        </p:nvSpPr>
        <p:spPr>
          <a:xfrm>
            <a:off x="5940360" y="6068880"/>
            <a:ext cx="2295360" cy="51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349"/>
              </a:spcAft>
            </a:pPr>
            <a:r>
              <a:rPr lang="ru-RU" sz="3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2024 </a:t>
            </a:r>
            <a:r>
              <a:rPr lang="ru-RU" sz="3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304" name="CustomShape 28"/>
          <p:cNvSpPr/>
          <p:nvPr/>
        </p:nvSpPr>
        <p:spPr>
          <a:xfrm>
            <a:off x="4005360" y="1935236"/>
            <a:ext cx="1286720" cy="4501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+353,7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05" name="CustomShape 29"/>
          <p:cNvSpPr/>
          <p:nvPr/>
        </p:nvSpPr>
        <p:spPr>
          <a:xfrm>
            <a:off x="3992400" y="3141720"/>
            <a:ext cx="135900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-432,7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06" name="CustomShape 30"/>
          <p:cNvSpPr/>
          <p:nvPr/>
        </p:nvSpPr>
        <p:spPr>
          <a:xfrm>
            <a:off x="3946679" y="4437000"/>
            <a:ext cx="1501893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8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-7 309,5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07" name="CustomShape 31"/>
          <p:cNvSpPr/>
          <p:nvPr/>
        </p:nvSpPr>
        <p:spPr>
          <a:xfrm rot="229200">
            <a:off x="807313" y="4716109"/>
            <a:ext cx="2374807" cy="52934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400"/>
              </a:spcAft>
            </a:pPr>
            <a:r>
              <a:rPr lang="ru-RU" sz="4000" spc="-1" dirty="0" smtClean="0">
                <a:latin typeface="Arial"/>
              </a:rPr>
              <a:t>21</a:t>
            </a:r>
            <a:r>
              <a:rPr lang="ru-RU" sz="4000" b="0" strike="noStrike" spc="-1" dirty="0" smtClean="0">
                <a:latin typeface="Arial"/>
              </a:rPr>
              <a:t> 526,0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308" name="CustomShape 32"/>
          <p:cNvSpPr/>
          <p:nvPr/>
        </p:nvSpPr>
        <p:spPr>
          <a:xfrm rot="252000">
            <a:off x="6354954" y="5192604"/>
            <a:ext cx="2451764" cy="46550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400"/>
              </a:spcAft>
            </a:pPr>
            <a:r>
              <a:rPr lang="ru-RU" sz="4000" b="0" strike="noStrike" spc="-1" dirty="0" smtClean="0">
                <a:latin typeface="Arial"/>
              </a:rPr>
              <a:t>28 756,5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400"/>
              </a:spcAft>
            </a:pPr>
            <a:r>
              <a:rPr lang="ru-RU" sz="3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09" name="CustomShape 33"/>
          <p:cNvSpPr/>
          <p:nvPr/>
        </p:nvSpPr>
        <p:spPr>
          <a:xfrm>
            <a:off x="0" y="0"/>
            <a:ext cx="9135720" cy="104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Динамика доходов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бюджета поселения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за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2023-2024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годы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                                                                                    </a:t>
            </a:r>
            <a:r>
              <a:rPr lang="ru-RU" sz="19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(тыс. </a:t>
            </a:r>
            <a:r>
              <a:rPr lang="ru-RU" sz="19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рублей)</a:t>
            </a:r>
            <a:endParaRPr lang="ru-RU" sz="1900" b="0" strike="noStrike" spc="-1" dirty="0">
              <a:latin typeface="Arial"/>
            </a:endParaRPr>
          </a:p>
        </p:txBody>
      </p:sp>
      <p:sp>
        <p:nvSpPr>
          <p:cNvPr id="310" name="CustomShape 34"/>
          <p:cNvSpPr/>
          <p:nvPr/>
        </p:nvSpPr>
        <p:spPr>
          <a:xfrm rot="333600">
            <a:off x="3916628" y="5019174"/>
            <a:ext cx="1716540" cy="47456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+7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230,5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4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5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Рисунок 195"/>
          <p:cNvPicPr/>
          <p:nvPr/>
        </p:nvPicPr>
        <p:blipFill>
          <a:blip r:embed="rId2"/>
          <a:stretch/>
        </p:blipFill>
        <p:spPr>
          <a:xfrm rot="19800">
            <a:off x="674280" y="24120"/>
            <a:ext cx="8427960" cy="6861960"/>
          </a:xfrm>
          <a:prstGeom prst="rect">
            <a:avLst/>
          </a:prstGeom>
          <a:ln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480600" y="0"/>
            <a:ext cx="9135720" cy="802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СТРУКТУРА ДОХОДОВ БЮДЖЕТА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3564000" y="3357720"/>
            <a:ext cx="85536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13,1%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5522760" y="4869000"/>
            <a:ext cx="624960" cy="32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7359480" y="4552920"/>
            <a:ext cx="732960" cy="32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5"/>
          <p:cNvSpPr/>
          <p:nvPr/>
        </p:nvSpPr>
        <p:spPr>
          <a:xfrm>
            <a:off x="7596360" y="4508640"/>
            <a:ext cx="623520" cy="32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6"/>
          <p:cNvSpPr/>
          <p:nvPr/>
        </p:nvSpPr>
        <p:spPr>
          <a:xfrm>
            <a:off x="1296000" y="1934280"/>
            <a:ext cx="7497000" cy="48315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7"/>
          <p:cNvSpPr/>
          <p:nvPr/>
        </p:nvSpPr>
        <p:spPr>
          <a:xfrm>
            <a:off x="1944000" y="2451240"/>
            <a:ext cx="6128280" cy="2874600"/>
          </a:xfrm>
          <a:prstGeom prst="ellipse">
            <a:avLst/>
          </a:prstGeom>
          <a:solidFill>
            <a:srgbClr val="99CC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8"/>
          <p:cNvSpPr/>
          <p:nvPr/>
        </p:nvSpPr>
        <p:spPr>
          <a:xfrm>
            <a:off x="4467240" y="3322800"/>
            <a:ext cx="3016080" cy="122544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9"/>
          <p:cNvSpPr/>
          <p:nvPr/>
        </p:nvSpPr>
        <p:spPr>
          <a:xfrm>
            <a:off x="3893040" y="5402520"/>
            <a:ext cx="2911208" cy="11228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876"/>
              </a:spcAft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БЕЗВОЗМЕЗДНЫЕ ПОСТУПЛЕНИЯ </a:t>
            </a:r>
            <a:r>
              <a:rPr lang="ru-RU" sz="32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70,0%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21" name="CustomShape 10"/>
          <p:cNvSpPr/>
          <p:nvPr/>
        </p:nvSpPr>
        <p:spPr>
          <a:xfrm>
            <a:off x="2736000" y="3240000"/>
            <a:ext cx="2083320" cy="1147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876"/>
              </a:spcAft>
            </a:pPr>
            <a:r>
              <a:rPr lang="ru-RU" sz="2400" b="1" strike="noStrike" spc="-1" dirty="0">
                <a:solidFill>
                  <a:srgbClr val="21409A"/>
                </a:solidFill>
                <a:latin typeface="Calibri"/>
                <a:ea typeface="DejaVu Sans"/>
              </a:rPr>
              <a:t>НАЛОГОВЫЕ ДОХОДЫ </a:t>
            </a:r>
            <a:r>
              <a:rPr lang="ru-RU" sz="3200" b="1" strike="noStrike" spc="-1" dirty="0" smtClean="0">
                <a:solidFill>
                  <a:srgbClr val="21409A"/>
                </a:solidFill>
                <a:latin typeface="Calibri"/>
                <a:ea typeface="DejaVu Sans"/>
              </a:rPr>
              <a:t>27,5%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22" name="CustomShape 11"/>
          <p:cNvSpPr/>
          <p:nvPr/>
        </p:nvSpPr>
        <p:spPr>
          <a:xfrm>
            <a:off x="4572000" y="3528000"/>
            <a:ext cx="2787480" cy="980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60000"/>
              </a:lnSpc>
            </a:pPr>
            <a:r>
              <a:rPr lang="ru-RU" sz="2400" b="1" strike="noStrike" spc="-1" dirty="0">
                <a:solidFill>
                  <a:srgbClr val="21409A"/>
                </a:solidFill>
                <a:latin typeface="Calibri"/>
                <a:ea typeface="DejaVu Sans"/>
              </a:rPr>
              <a:t>НЕНАЛОГОВЫЕ ДОХОДЫ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76"/>
              </a:spcAft>
            </a:pPr>
            <a:r>
              <a:rPr lang="ru-RU" sz="3200" b="1" strike="noStrike" spc="-1" dirty="0" smtClean="0">
                <a:solidFill>
                  <a:srgbClr val="21409A"/>
                </a:solidFill>
                <a:latin typeface="Calibri"/>
                <a:ea typeface="DejaVu Sans"/>
              </a:rPr>
              <a:t>2,5%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Рисунок 40"/>
          <p:cNvPicPr/>
          <p:nvPr/>
        </p:nvPicPr>
        <p:blipFill>
          <a:blip r:embed="rId2"/>
          <a:stretch/>
        </p:blipFill>
        <p:spPr>
          <a:xfrm>
            <a:off x="3500280" y="836712"/>
            <a:ext cx="5642280" cy="3284640"/>
          </a:xfrm>
          <a:prstGeom prst="rect">
            <a:avLst/>
          </a:prstGeom>
          <a:ln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0" y="221040"/>
            <a:ext cx="8997120" cy="4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Динамика основных налоговых доходов </a:t>
            </a:r>
            <a:endParaRPr lang="ru-RU" sz="2200" b="1" strike="noStrike" spc="-1" dirty="0" smtClean="0">
              <a:solidFill>
                <a:srgbClr val="666633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бюджета поселения</a:t>
            </a:r>
            <a:r>
              <a:rPr dirty="0"/>
              <a:t/>
            </a:r>
            <a:br>
              <a:rPr dirty="0"/>
            </a:br>
            <a:endParaRPr lang="ru-RU" sz="2200" b="0" strike="noStrike" spc="-1" dirty="0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7429680" y="928800"/>
            <a:ext cx="113904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тыс. 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928800" y="714240"/>
            <a:ext cx="4362840" cy="77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8000"/>
                </a:solidFill>
                <a:latin typeface="Arial"/>
                <a:ea typeface="DejaVu Sans"/>
              </a:rPr>
              <a:t>Рост поступлений на </a:t>
            </a:r>
            <a:r>
              <a:rPr lang="ru-RU" sz="1800" b="1" strike="noStrike" spc="-1" dirty="0" smtClean="0">
                <a:solidFill>
                  <a:srgbClr val="008000"/>
                </a:solidFill>
                <a:latin typeface="Arial"/>
                <a:ea typeface="DejaVu Sans"/>
              </a:rPr>
              <a:t>353,7 </a:t>
            </a:r>
            <a:r>
              <a:rPr lang="ru-RU" sz="1800" b="1" strike="noStrike" spc="-1" dirty="0" smtClean="0">
                <a:solidFill>
                  <a:srgbClr val="008000"/>
                </a:solidFill>
                <a:latin typeface="Arial"/>
                <a:ea typeface="DejaVu Sans"/>
              </a:rPr>
              <a:t>тыс. </a:t>
            </a:r>
            <a:r>
              <a:rPr lang="ru-RU" sz="1800" b="1" strike="noStrike" spc="-1" dirty="0">
                <a:solidFill>
                  <a:srgbClr val="008000"/>
                </a:solidFill>
                <a:latin typeface="Arial"/>
                <a:ea typeface="DejaVu Sans"/>
              </a:rPr>
              <a:t>руб. или на </a:t>
            </a:r>
            <a:r>
              <a:rPr lang="ru-RU" sz="1800" b="1" strike="noStrike" spc="-1" dirty="0" smtClean="0">
                <a:solidFill>
                  <a:srgbClr val="008000"/>
                </a:solidFill>
                <a:latin typeface="Arial"/>
                <a:ea typeface="DejaVu Sans"/>
              </a:rPr>
              <a:t>4,7%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1224000" y="6048000"/>
            <a:ext cx="1552680" cy="5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2776680" y="6192000"/>
            <a:ext cx="787208" cy="31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4283968" y="6192000"/>
            <a:ext cx="1440160" cy="549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6048000" y="6120000"/>
            <a:ext cx="1370520" cy="5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332" name="CustomShape 8"/>
          <p:cNvSpPr/>
          <p:nvPr/>
        </p:nvSpPr>
        <p:spPr>
          <a:xfrm>
            <a:off x="7524360" y="6093360"/>
            <a:ext cx="1511640" cy="48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333" name="CustomShape 9"/>
          <p:cNvSpPr/>
          <p:nvPr/>
        </p:nvSpPr>
        <p:spPr>
          <a:xfrm>
            <a:off x="7308360" y="4005000"/>
            <a:ext cx="1689120" cy="10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23073590"/>
              </p:ext>
            </p:extLst>
          </p:nvPr>
        </p:nvGraphicFramePr>
        <p:xfrm>
          <a:off x="1115616" y="1484280"/>
          <a:ext cx="8136216" cy="523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20715</TotalTime>
  <Words>1671</Words>
  <Application>Microsoft Office PowerPoint</Application>
  <PresentationFormat>Экран (4:3)</PresentationFormat>
  <Paragraphs>545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по отраслям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  <vt:lpstr>ЗАДАЧИ</vt:lpstr>
      <vt:lpstr>Презентация PowerPoint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User</cp:lastModifiedBy>
  <cp:revision>1656</cp:revision>
  <cp:lastPrinted>2023-04-20T04:23:07Z</cp:lastPrinted>
  <dcterms:created xsi:type="dcterms:W3CDTF">2006-07-06T13:04:56Z</dcterms:created>
  <dcterms:modified xsi:type="dcterms:W3CDTF">2025-04-28T11:14:14Z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RIA Novosti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40</vt:i4>
  </property>
</Properties>
</file>